
<file path=[Content_Types].xml><?xml version="1.0" encoding="utf-8"?>
<Types xmlns="http://schemas.openxmlformats.org/package/2006/content-types">
  <Default ContentType="image/jpeg" Extension="jpeg"/>
  <Default ContentType="image/.jpg" Extension="JP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custom-properties+xml" PartName="/docProps/custom.xml"/>
  <Override ContentType="application/x-fontdata" PartName="/ppt/fonts/font1.fntdata"/>
  <Override ContentType="application/x-fontdata" PartName="/ppt/fonts/font2.fntdata"/>
  <Override ContentType="application/x-fontdata" PartName="/ppt/fonts/font3.fntdata"/>
  <Override ContentType="application/x-fontdata" PartName="/ppt/fonts/font4.fntdata"/>
  <Override ContentType="application/x-fontdata" PartName="/ppt/fonts/font5.fntdata"/>
  <Override ContentType="application/x-fontdata" PartName="/ppt/fonts/font6.fntdata"/>
  <Override ContentType="application/x-fontdata" PartName="/ppt/fonts/font7.fntdata"/>
  <Override ContentType="application/x-fontdata" PartName="/ppt/fonts/font8.fntdata"/>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63" r:id="rId5"/>
    <p:sldId id="258" r:id="rId6"/>
    <p:sldId id="264" r:id="rId7"/>
    <p:sldId id="259" r:id="rId8"/>
    <p:sldId id="265" r:id="rId9"/>
    <p:sldId id="266" r:id="rId10"/>
    <p:sldId id="260" r:id="rId11"/>
    <p:sldId id="267" r:id="rId12"/>
    <p:sldId id="268" r:id="rId13"/>
    <p:sldId id="261" r:id="rId14"/>
    <p:sldId id="269" r:id="rId15"/>
    <p:sldId id="270" r:id="rId16"/>
    <p:sldId id="2788" r:id="rId17"/>
    <p:sldId id="271" r:id="rId18"/>
    <p:sldId id="262" r:id="rId19"/>
    <p:sldId id="2789" r:id="rId20"/>
  </p:sldIdLst>
  <p:sldSz cx="12192000" cy="6858000"/>
  <p:notesSz cx="6858000" cy="9144000"/>
  <p:embeddedFontLst>
    <p:embeddedFont>
      <p:font typeface="站酷文艺体" panose="02000603000000000000" pitchFamily="2" charset="-122"/>
      <p:regular r:id="rId24"/>
    </p:embeddedFont>
    <p:embeddedFont>
      <p:font typeface="等线" panose="02010600030101010101" charset="-122"/>
      <p:regular r:id="rId25"/>
    </p:embeddedFont>
    <p:embeddedFont>
      <p:font typeface="站酷小薇LOGO体" panose="02010600010101010101" pitchFamily="2" charset="-122"/>
      <p:regular r:id="rId26"/>
    </p:embeddedFont>
    <p:embeddedFont>
      <p:font typeface="Calibri" panose="020F0502020204030204" pitchFamily="34" charset="0"/>
      <p:regular r:id="rId27"/>
      <p:bold r:id="rId28"/>
      <p:italic r:id="rId29"/>
      <p:boldItalic r:id="rId30"/>
    </p:embeddedFont>
    <p:embeddedFont>
      <p:font typeface="等线 Light" panose="02010600030101010101" charset="-122"/>
      <p:regular r:id="rId3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4A4CC"/>
    <a:srgbClr val="699AC3"/>
    <a:srgbClr val="649C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snapToGrid="0" showGuides="1">
      <p:cViewPr>
        <p:scale>
          <a:sx n="100" d="100"/>
          <a:sy n="100" d="100"/>
        </p:scale>
        <p:origin x="840" y="1170"/>
      </p:cViewPr>
      <p:guideLst>
        <p:guide orient="horz" pos="2160"/>
        <p:guide pos="3840"/>
        <p:guide pos="7491"/>
        <p:guide pos="143"/>
        <p:guide orient="horz" pos="164"/>
        <p:guide orient="horz" pos="4133"/>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font" Target="fonts/font8.fntdata"/><Relationship Id="rId30" Type="http://schemas.openxmlformats.org/officeDocument/2006/relationships/font" Target="fonts/font7.fntdata"/><Relationship Id="rId3" Type="http://schemas.openxmlformats.org/officeDocument/2006/relationships/slide" Target="slides/slide1.xml"/><Relationship Id="rId29" Type="http://schemas.openxmlformats.org/officeDocument/2006/relationships/font" Target="fonts/font6.fntdata"/><Relationship Id="rId28" Type="http://schemas.openxmlformats.org/officeDocument/2006/relationships/font" Target="fonts/font5.fntdata"/><Relationship Id="rId27" Type="http://schemas.openxmlformats.org/officeDocument/2006/relationships/font" Target="fonts/font4.fntdata"/><Relationship Id="rId26" Type="http://schemas.openxmlformats.org/officeDocument/2006/relationships/font" Target="fonts/font3.fntdata"/><Relationship Id="rId25" Type="http://schemas.openxmlformats.org/officeDocument/2006/relationships/font" Target="fonts/font2.fntdata"/><Relationship Id="rId24" Type="http://schemas.openxmlformats.org/officeDocument/2006/relationships/font" Target="fonts/font1.fntdata"/><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EC44497-1AB9-4B2E-808A-90AEBA18DFB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DD4E2E-C0C3-43F8-8EB8-89C294F9FEE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C44497-1AB9-4B2E-808A-90AEBA18DFB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DD4E2E-C0C3-43F8-8EB8-89C294F9FEE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jpeg"/><Relationship Id="rId1"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1199456" y="2634838"/>
            <a:ext cx="9793088"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7200" b="1" i="0" u="none" strike="noStrike" kern="1200" cap="none" spc="60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大学生职业生涯规划</a:t>
            </a:r>
            <a:endParaRPr kumimoji="0" lang="zh-CN" altLang="en-US" sz="7200" b="1" i="0" u="none" strike="noStrike" kern="1200" cap="none" spc="60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9" name="文本框 8"/>
          <p:cNvSpPr txBox="1"/>
          <p:nvPr/>
        </p:nvSpPr>
        <p:spPr>
          <a:xfrm>
            <a:off x="3827748" y="3884746"/>
            <a:ext cx="453650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稻壳设计大学</a:t>
            </a:r>
            <a:r>
              <a:rPr kumimoji="0" lang="en-US" altLang="zh-CN"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a:t>
            </a:r>
            <a:r>
              <a:rPr kumimoji="0" lang="zh-CN" altLang="en-US"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设计学院</a:t>
            </a:r>
            <a:r>
              <a:rPr kumimoji="0" lang="en-US" altLang="zh-CN"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a:t>
            </a:r>
            <a:r>
              <a:rPr kumimoji="0" lang="zh-CN" altLang="en-US"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文档设计专业二班</a:t>
            </a: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endParaRPr>
          </a:p>
        </p:txBody>
      </p:sp>
      <p:sp>
        <p:nvSpPr>
          <p:cNvPr id="11" name="文本框 10"/>
          <p:cNvSpPr txBox="1"/>
          <p:nvPr/>
        </p:nvSpPr>
        <p:spPr>
          <a:xfrm>
            <a:off x="3997078" y="4509120"/>
            <a:ext cx="1980220" cy="2616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6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姓名：独家设计</a:t>
            </a:r>
            <a:endParaRPr kumimoji="0" lang="zh-CN" altLang="en-US" sz="1100" b="0" i="0" u="none" strike="noStrike" kern="1200" cap="none" spc="6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2" name="文本框 11"/>
          <p:cNvSpPr txBox="1"/>
          <p:nvPr/>
        </p:nvSpPr>
        <p:spPr>
          <a:xfrm>
            <a:off x="6214702" y="4509120"/>
            <a:ext cx="1980220" cy="2616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6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指导老师：稻壳儿</a:t>
            </a:r>
            <a:endParaRPr kumimoji="0" lang="zh-CN" altLang="en-US" sz="1100" b="0" i="0" u="none" strike="noStrike" kern="1200" cap="none" spc="6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3" name="文本框 12"/>
          <p:cNvSpPr txBox="1"/>
          <p:nvPr/>
        </p:nvSpPr>
        <p:spPr>
          <a:xfrm>
            <a:off x="9382780" y="6151146"/>
            <a:ext cx="2474258"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时间：</a:t>
            </a: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20XX</a:t>
            </a: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年</a:t>
            </a: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XX</a:t>
            </a: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月</a:t>
            </a: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XX</a:t>
            </a: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日</a:t>
            </a:r>
            <a:endPar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grpSp>
        <p:nvGrpSpPr>
          <p:cNvPr id="15" name="组合 14"/>
          <p:cNvGrpSpPr/>
          <p:nvPr/>
        </p:nvGrpSpPr>
        <p:grpSpPr>
          <a:xfrm>
            <a:off x="334962" y="6305064"/>
            <a:ext cx="1876950" cy="76200"/>
            <a:chOff x="573625" y="6416072"/>
            <a:chExt cx="1876950" cy="76200"/>
          </a:xfrm>
        </p:grpSpPr>
        <p:sp>
          <p:nvSpPr>
            <p:cNvPr id="16" name="椭圆 15"/>
            <p:cNvSpPr/>
            <p:nvPr/>
          </p:nvSpPr>
          <p:spPr>
            <a:xfrm flipH="1">
              <a:off x="237437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7" name="椭圆 16"/>
            <p:cNvSpPr/>
            <p:nvPr/>
          </p:nvSpPr>
          <p:spPr>
            <a:xfrm flipH="1">
              <a:off x="214895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8" name="椭圆 17"/>
            <p:cNvSpPr/>
            <p:nvPr/>
          </p:nvSpPr>
          <p:spPr>
            <a:xfrm flipH="1">
              <a:off x="192352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9" name="椭圆 18"/>
            <p:cNvSpPr/>
            <p:nvPr/>
          </p:nvSpPr>
          <p:spPr>
            <a:xfrm flipH="1">
              <a:off x="170075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0" name="椭圆 19"/>
            <p:cNvSpPr/>
            <p:nvPr/>
          </p:nvSpPr>
          <p:spPr>
            <a:xfrm flipH="1">
              <a:off x="147532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1" name="椭圆 20"/>
            <p:cNvSpPr/>
            <p:nvPr/>
          </p:nvSpPr>
          <p:spPr>
            <a:xfrm flipH="1">
              <a:off x="124990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2" name="椭圆 21"/>
            <p:cNvSpPr/>
            <p:nvPr/>
          </p:nvSpPr>
          <p:spPr>
            <a:xfrm flipH="1">
              <a:off x="102447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3" name="椭圆 22"/>
            <p:cNvSpPr/>
            <p:nvPr/>
          </p:nvSpPr>
          <p:spPr>
            <a:xfrm flipH="1">
              <a:off x="79905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4" name="椭圆 23"/>
            <p:cNvSpPr/>
            <p:nvPr/>
          </p:nvSpPr>
          <p:spPr>
            <a:xfrm flipH="1">
              <a:off x="57362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sp>
        <p:nvSpPr>
          <p:cNvPr id="25" name="文本框 24"/>
          <p:cNvSpPr txBox="1"/>
          <p:nvPr/>
        </p:nvSpPr>
        <p:spPr>
          <a:xfrm>
            <a:off x="49534" y="307459"/>
            <a:ext cx="2299844"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NEW DESIGN VISION</a:t>
            </a:r>
            <a:endPar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sp>
        <p:nvSpPr>
          <p:cNvPr id="2" name="文本框 1"/>
          <p:cNvSpPr txBox="1"/>
          <p:nvPr/>
        </p:nvSpPr>
        <p:spPr>
          <a:xfrm>
            <a:off x="4013200" y="510897"/>
            <a:ext cx="41656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MBIT</a:t>
            </a:r>
            <a:r>
              <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性格测试</a:t>
            </a:r>
            <a:endPar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3" name="直接连接符 2"/>
          <p:cNvCxnSpPr/>
          <p:nvPr/>
        </p:nvCxnSpPr>
        <p:spPr>
          <a:xfrm>
            <a:off x="5778500" y="1443049"/>
            <a:ext cx="635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flipH="1">
            <a:off x="377808" y="3750788"/>
            <a:ext cx="5400692" cy="2327560"/>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基本描述：</a:t>
            </a:r>
            <a:endParaRPr kumimoji="0" lang="zh-CN" altLang="en-US" sz="1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这类人忠心耿耿、一心一意，富有同情心，喜欢助人为乐。由于有很强的职业道德，一旦觉得自己的行动确有帮助，便会担起重担。</a:t>
            </a:r>
            <a:endParaRPr kumimoji="0" lang="zh-CN" altLang="en-US" sz="1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最令这类人满意的工作是：对细心观察和精确性要求极高的工作。这类人需要通过不声不响地工作以表达自己的感情投人，但个人贡献要能得到承认。 </a:t>
            </a:r>
            <a:endParaRPr kumimoji="0" lang="en-US" altLang="zh-CN" sz="1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5" name="文本框 4"/>
          <p:cNvSpPr txBox="1"/>
          <p:nvPr/>
        </p:nvSpPr>
        <p:spPr>
          <a:xfrm>
            <a:off x="377812" y="2616188"/>
            <a:ext cx="5400690" cy="954107"/>
          </a:xfrm>
          <a:prstGeom prst="rect">
            <a:avLst/>
          </a:prstGeom>
          <a:solidFill>
            <a:schemeClr val="bg1"/>
          </a:solid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您的性格类型属于：</a:t>
            </a:r>
            <a:r>
              <a:rPr kumimoji="0" lang="en-US" altLang="zh-CN" sz="28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ISFJ</a:t>
            </a:r>
            <a:r>
              <a:rPr kumimoji="0" lang="zh-CN" altLang="en-US" sz="28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保护者（内向、实感、情感、判断型）</a:t>
            </a:r>
            <a:endParaRPr kumimoji="0" lang="zh-CN" altLang="en-US" sz="28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grpSp>
        <p:nvGrpSpPr>
          <p:cNvPr id="6" name="组合 5"/>
          <p:cNvGrpSpPr/>
          <p:nvPr/>
        </p:nvGrpSpPr>
        <p:grpSpPr>
          <a:xfrm>
            <a:off x="5646467" y="1880067"/>
            <a:ext cx="8264728" cy="4637309"/>
            <a:chOff x="1893177" y="3517281"/>
            <a:chExt cx="8405647" cy="4716379"/>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6538" r="1835" b="19368"/>
            <a:stretch>
              <a:fillRect/>
            </a:stretch>
          </p:blipFill>
          <p:spPr>
            <a:xfrm>
              <a:off x="1893177" y="3517281"/>
              <a:ext cx="8405647" cy="4716379"/>
            </a:xfrm>
            <a:custGeom>
              <a:avLst/>
              <a:gdLst>
                <a:gd name="connsiteX0" fmla="*/ 1342573 w 9855201"/>
                <a:gd name="connsiteY0" fmla="*/ 246519 h 5529720"/>
                <a:gd name="connsiteX1" fmla="*/ 1342573 w 9855201"/>
                <a:gd name="connsiteY1" fmla="*/ 4833034 h 5529720"/>
                <a:gd name="connsiteX2" fmla="*/ 8556173 w 9855201"/>
                <a:gd name="connsiteY2" fmla="*/ 4833034 h 5529720"/>
                <a:gd name="connsiteX3" fmla="*/ 8556173 w 9855201"/>
                <a:gd name="connsiteY3" fmla="*/ 246519 h 5529720"/>
                <a:gd name="connsiteX4" fmla="*/ 0 w 9855201"/>
                <a:gd name="connsiteY4" fmla="*/ 0 h 5529720"/>
                <a:gd name="connsiteX5" fmla="*/ 9855201 w 9855201"/>
                <a:gd name="connsiteY5" fmla="*/ 0 h 5529720"/>
                <a:gd name="connsiteX6" fmla="*/ 9855201 w 9855201"/>
                <a:gd name="connsiteY6" fmla="*/ 5529720 h 5529720"/>
                <a:gd name="connsiteX7" fmla="*/ 0 w 9855201"/>
                <a:gd name="connsiteY7" fmla="*/ 5529720 h 55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5201" h="5529720">
                  <a:moveTo>
                    <a:pt x="1342573" y="246519"/>
                  </a:moveTo>
                  <a:lnTo>
                    <a:pt x="1342573" y="4833034"/>
                  </a:lnTo>
                  <a:lnTo>
                    <a:pt x="8556173" y="4833034"/>
                  </a:lnTo>
                  <a:lnTo>
                    <a:pt x="8556173" y="246519"/>
                  </a:lnTo>
                  <a:close/>
                  <a:moveTo>
                    <a:pt x="0" y="0"/>
                  </a:moveTo>
                  <a:lnTo>
                    <a:pt x="9855201" y="0"/>
                  </a:lnTo>
                  <a:lnTo>
                    <a:pt x="9855201" y="5529720"/>
                  </a:lnTo>
                  <a:lnTo>
                    <a:pt x="0" y="5529720"/>
                  </a:lnTo>
                  <a:close/>
                </a:path>
              </a:pathLst>
            </a:custGeom>
          </p:spPr>
        </p:pic>
        <p:pic>
          <p:nvPicPr>
            <p:cNvPr id="8" name="图片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996524" y="3712287"/>
              <a:ext cx="6198955" cy="3965609"/>
            </a:xfrm>
            <a:custGeom>
              <a:avLst/>
              <a:gdLst>
                <a:gd name="connsiteX0" fmla="*/ 0 w 6198955"/>
                <a:gd name="connsiteY0" fmla="*/ 0 h 3965609"/>
                <a:gd name="connsiteX1" fmla="*/ 6198955 w 6198955"/>
                <a:gd name="connsiteY1" fmla="*/ 0 h 3965609"/>
                <a:gd name="connsiteX2" fmla="*/ 6198955 w 6198955"/>
                <a:gd name="connsiteY2" fmla="*/ 3965609 h 3965609"/>
                <a:gd name="connsiteX3" fmla="*/ 0 w 6198955"/>
                <a:gd name="connsiteY3" fmla="*/ 3965609 h 3965609"/>
              </a:gdLst>
              <a:ahLst/>
              <a:cxnLst>
                <a:cxn ang="0">
                  <a:pos x="connsiteX0" y="connsiteY0"/>
                </a:cxn>
                <a:cxn ang="0">
                  <a:pos x="connsiteX1" y="connsiteY1"/>
                </a:cxn>
                <a:cxn ang="0">
                  <a:pos x="connsiteX2" y="connsiteY2"/>
                </a:cxn>
                <a:cxn ang="0">
                  <a:pos x="connsiteX3" y="connsiteY3"/>
                </a:cxn>
              </a:cxnLst>
              <a:rect l="l" t="t" r="r" b="b"/>
              <a:pathLst>
                <a:path w="6198955" h="3965609">
                  <a:moveTo>
                    <a:pt x="0" y="0"/>
                  </a:moveTo>
                  <a:lnTo>
                    <a:pt x="6198955" y="0"/>
                  </a:lnTo>
                  <a:lnTo>
                    <a:pt x="6198955" y="3965609"/>
                  </a:lnTo>
                  <a:lnTo>
                    <a:pt x="0" y="3965609"/>
                  </a:lnTo>
                  <a:close/>
                </a:path>
              </a:pathLst>
            </a:custGeom>
          </p:spPr>
        </p:pic>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l="6538" r="1835" b="19368"/>
          <a:stretch>
            <a:fillRect/>
          </a:stretch>
        </p:blipFill>
        <p:spPr>
          <a:xfrm>
            <a:off x="-2162205" y="1894583"/>
            <a:ext cx="8405647" cy="4716379"/>
          </a:xfrm>
          <a:custGeom>
            <a:avLst/>
            <a:gdLst>
              <a:gd name="connsiteX0" fmla="*/ 1342573 w 9855201"/>
              <a:gd name="connsiteY0" fmla="*/ 246519 h 5529720"/>
              <a:gd name="connsiteX1" fmla="*/ 1342573 w 9855201"/>
              <a:gd name="connsiteY1" fmla="*/ 4833034 h 5529720"/>
              <a:gd name="connsiteX2" fmla="*/ 8556173 w 9855201"/>
              <a:gd name="connsiteY2" fmla="*/ 4833034 h 5529720"/>
              <a:gd name="connsiteX3" fmla="*/ 8556173 w 9855201"/>
              <a:gd name="connsiteY3" fmla="*/ 246519 h 5529720"/>
              <a:gd name="connsiteX4" fmla="*/ 0 w 9855201"/>
              <a:gd name="connsiteY4" fmla="*/ 0 h 5529720"/>
              <a:gd name="connsiteX5" fmla="*/ 9855201 w 9855201"/>
              <a:gd name="connsiteY5" fmla="*/ 0 h 5529720"/>
              <a:gd name="connsiteX6" fmla="*/ 9855201 w 9855201"/>
              <a:gd name="connsiteY6" fmla="*/ 5529720 h 5529720"/>
              <a:gd name="connsiteX7" fmla="*/ 0 w 9855201"/>
              <a:gd name="connsiteY7" fmla="*/ 5529720 h 5529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5201" h="5529720">
                <a:moveTo>
                  <a:pt x="1342573" y="246519"/>
                </a:moveTo>
                <a:lnTo>
                  <a:pt x="1342573" y="4833034"/>
                </a:lnTo>
                <a:lnTo>
                  <a:pt x="8556173" y="4833034"/>
                </a:lnTo>
                <a:lnTo>
                  <a:pt x="8556173" y="246519"/>
                </a:lnTo>
                <a:close/>
                <a:moveTo>
                  <a:pt x="0" y="0"/>
                </a:moveTo>
                <a:lnTo>
                  <a:pt x="9855201" y="0"/>
                </a:lnTo>
                <a:lnTo>
                  <a:pt x="9855201" y="5529720"/>
                </a:lnTo>
                <a:lnTo>
                  <a:pt x="0" y="5529720"/>
                </a:lnTo>
                <a:close/>
              </a:path>
            </a:pathLst>
          </a:custGeom>
        </p:spPr>
      </p:pic>
      <p:sp>
        <p:nvSpPr>
          <p:cNvPr id="4" name="文本框 3"/>
          <p:cNvSpPr txBox="1"/>
          <p:nvPr/>
        </p:nvSpPr>
        <p:spPr>
          <a:xfrm>
            <a:off x="6243446" y="2081093"/>
            <a:ext cx="5400690" cy="707886"/>
          </a:xfrm>
          <a:prstGeom prst="rect">
            <a:avLst/>
          </a:prstGeom>
          <a:solidFill>
            <a:schemeClr val="bg1"/>
          </a:solidFill>
        </p:spPr>
        <p:txBody>
          <a:bodyPr wrap="square" rtlCol="0">
            <a:spAutoFit/>
          </a:bodyPr>
          <a:lstStyle/>
          <a:p>
            <a:pPr lvl="0" algn="ctr">
              <a:defRPr/>
            </a:pPr>
            <a:r>
              <a:rPr lang="zh-CN" altLang="en-US" sz="4000" dirty="0">
                <a:solidFill>
                  <a:srgbClr val="649CC7"/>
                </a:solidFill>
                <a:latin typeface="站酷文艺体" panose="02000603000000000000" pitchFamily="2" charset="-122"/>
                <a:ea typeface="站酷文艺体" panose="02000603000000000000" pitchFamily="2" charset="-122"/>
              </a:rPr>
              <a:t>霍兰德职业倾向雷达图</a:t>
            </a:r>
            <a:endParaRPr lang="zh-CN" altLang="en-US" sz="4000" dirty="0">
              <a:solidFill>
                <a:srgbClr val="649CC7"/>
              </a:solidFill>
              <a:latin typeface="站酷文艺体" panose="02000603000000000000" pitchFamily="2" charset="-122"/>
              <a:ea typeface="站酷文艺体" panose="02000603000000000000" pitchFamily="2" charset="-122"/>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rcRect l="1211" t="14353" r="1211" b="3191"/>
          <a:stretch>
            <a:fillRect/>
          </a:stretch>
        </p:blipFill>
        <p:spPr>
          <a:xfrm>
            <a:off x="-1029901" y="2077464"/>
            <a:ext cx="6198955" cy="3965609"/>
          </a:xfrm>
          <a:custGeom>
            <a:avLst/>
            <a:gdLst>
              <a:gd name="connsiteX0" fmla="*/ 0 w 6198955"/>
              <a:gd name="connsiteY0" fmla="*/ 0 h 3965609"/>
              <a:gd name="connsiteX1" fmla="*/ 6198955 w 6198955"/>
              <a:gd name="connsiteY1" fmla="*/ 0 h 3965609"/>
              <a:gd name="connsiteX2" fmla="*/ 6198955 w 6198955"/>
              <a:gd name="connsiteY2" fmla="*/ 3965609 h 3965609"/>
              <a:gd name="connsiteX3" fmla="*/ 0 w 6198955"/>
              <a:gd name="connsiteY3" fmla="*/ 3965609 h 3965609"/>
            </a:gdLst>
            <a:ahLst/>
            <a:cxnLst>
              <a:cxn ang="0">
                <a:pos x="connsiteX0" y="connsiteY0"/>
              </a:cxn>
              <a:cxn ang="0">
                <a:pos x="connsiteX1" y="connsiteY1"/>
              </a:cxn>
              <a:cxn ang="0">
                <a:pos x="connsiteX2" y="connsiteY2"/>
              </a:cxn>
              <a:cxn ang="0">
                <a:pos x="connsiteX3" y="connsiteY3"/>
              </a:cxn>
            </a:cxnLst>
            <a:rect l="l" t="t" r="r" b="b"/>
            <a:pathLst>
              <a:path w="6198955" h="3965609">
                <a:moveTo>
                  <a:pt x="0" y="0"/>
                </a:moveTo>
                <a:lnTo>
                  <a:pt x="6198955" y="0"/>
                </a:lnTo>
                <a:lnTo>
                  <a:pt x="6198955" y="3965609"/>
                </a:lnTo>
                <a:lnTo>
                  <a:pt x="0" y="3965609"/>
                </a:lnTo>
                <a:close/>
              </a:path>
            </a:pathLst>
          </a:custGeom>
        </p:spPr>
      </p:pic>
      <p:sp>
        <p:nvSpPr>
          <p:cNvPr id="14" name="文本框 13"/>
          <p:cNvSpPr txBox="1"/>
          <p:nvPr/>
        </p:nvSpPr>
        <p:spPr>
          <a:xfrm flipH="1">
            <a:off x="6329025" y="2975489"/>
            <a:ext cx="5400688" cy="2327560"/>
          </a:xfrm>
          <a:prstGeom prst="rect">
            <a:avLst/>
          </a:prstGeom>
          <a:noFill/>
        </p:spPr>
        <p:txBody>
          <a:bodyPr wrap="square" rtlCol="0">
            <a:spAutoFit/>
          </a:bodyPr>
          <a:lstStyle/>
          <a:p>
            <a:pPr lvl="0" algn="just">
              <a:lnSpc>
                <a:spcPct val="150000"/>
              </a:lnSpc>
              <a:defRPr/>
            </a:pPr>
            <a:r>
              <a:rPr lang="zh-CN" altLang="en-US" sz="1400" dirty="0">
                <a:solidFill>
                  <a:schemeClr val="bg1"/>
                </a:solidFill>
                <a:latin typeface="站酷文艺体" panose="02000603000000000000" pitchFamily="2" charset="-122"/>
                <a:ea typeface="站酷文艺体" panose="02000603000000000000" pitchFamily="2" charset="-122"/>
              </a:rPr>
              <a:t>适合的职业：</a:t>
            </a:r>
            <a:endParaRPr lang="zh-CN" altLang="en-US" sz="1400" dirty="0">
              <a:solidFill>
                <a:schemeClr val="bg1"/>
              </a:solidFill>
              <a:latin typeface="站酷文艺体" panose="02000603000000000000" pitchFamily="2" charset="-122"/>
              <a:ea typeface="站酷文艺体" panose="02000603000000000000" pitchFamily="2" charset="-122"/>
            </a:endParaRPr>
          </a:p>
          <a:p>
            <a:pPr lvl="0" algn="just">
              <a:lnSpc>
                <a:spcPct val="150000"/>
              </a:lnSpc>
              <a:defRPr/>
            </a:pPr>
            <a:r>
              <a:rPr lang="zh-CN" altLang="en-US" sz="1400" dirty="0">
                <a:solidFill>
                  <a:schemeClr val="bg1"/>
                </a:solidFill>
                <a:latin typeface="站酷文艺体" panose="02000603000000000000" pitchFamily="2" charset="-122"/>
                <a:ea typeface="站酷文艺体" panose="02000603000000000000" pitchFamily="2" charset="-122"/>
              </a:rPr>
              <a:t>人事管理人员、护理医师、营养学家、家庭保健员、初级学校工作者、图书管理员、档案管理员、室内装演师、律师助手、数据库经理、信息总监、后勤与供应 经理、业务运作顾问、工厂主管、记账员、福利院工作者、导师／顾问、特殊教育工作者、旅馆业主、项目经理、客户服务代表、电脑分析人员、保险代理、承包商、证券经纪紀人、信用顾问。 </a:t>
            </a:r>
            <a:endParaRPr lang="zh-CN" altLang="en-US" sz="1400" dirty="0">
              <a:solidFill>
                <a:schemeClr val="bg1"/>
              </a:solidFill>
              <a:latin typeface="站酷文艺体" panose="02000603000000000000" pitchFamily="2" charset="-122"/>
              <a:ea typeface="站酷文艺体" panose="02000603000000000000" pitchFamily="2" charset="-122"/>
            </a:endParaRPr>
          </a:p>
        </p:txBody>
      </p:sp>
      <p:sp>
        <p:nvSpPr>
          <p:cNvPr id="15" name="文本框 14"/>
          <p:cNvSpPr txBox="1"/>
          <p:nvPr/>
        </p:nvSpPr>
        <p:spPr>
          <a:xfrm>
            <a:off x="6420427" y="5355061"/>
            <a:ext cx="5223709" cy="711733"/>
          </a:xfrm>
          <a:prstGeom prst="rect">
            <a:avLst/>
          </a:prstGeom>
          <a:noFill/>
        </p:spPr>
        <p:txBody>
          <a:bodyPr wrap="square" rtlCol="0">
            <a:spAutoFit/>
          </a:bodyPr>
          <a:lstStyle/>
          <a:p>
            <a:pPr lvl="0" algn="just">
              <a:lnSpc>
                <a:spcPct val="150000"/>
              </a:lnSpc>
              <a:defRPr/>
            </a:pPr>
            <a:r>
              <a:rPr lang="zh-CN" altLang="en-US" sz="1400" dirty="0">
                <a:solidFill>
                  <a:schemeClr val="bg1"/>
                </a:solidFill>
                <a:latin typeface="站酷文艺体" panose="02000603000000000000" pitchFamily="2" charset="-122"/>
                <a:ea typeface="站酷文艺体" panose="02000603000000000000" pitchFamily="2" charset="-122"/>
              </a:rPr>
              <a:t>适合的职业领域</a:t>
            </a:r>
            <a:endParaRPr lang="zh-CN" altLang="en-US" sz="1400" dirty="0">
              <a:solidFill>
                <a:schemeClr val="bg1"/>
              </a:solidFill>
              <a:latin typeface="站酷文艺体" panose="02000603000000000000" pitchFamily="2" charset="-122"/>
              <a:ea typeface="站酷文艺体" panose="02000603000000000000" pitchFamily="2" charset="-122"/>
            </a:endParaRPr>
          </a:p>
          <a:p>
            <a:pPr lvl="0" algn="just">
              <a:lnSpc>
                <a:spcPct val="150000"/>
              </a:lnSpc>
              <a:defRPr/>
            </a:pPr>
            <a:r>
              <a:rPr lang="zh-CN" altLang="en-US" sz="1400" dirty="0">
                <a:solidFill>
                  <a:schemeClr val="bg1"/>
                </a:solidFill>
                <a:latin typeface="站酷文艺体" panose="02000603000000000000" pitchFamily="2" charset="-122"/>
                <a:ea typeface="站酷文艺体" panose="02000603000000000000" pitchFamily="2" charset="-122"/>
              </a:rPr>
              <a:t>卫生保健、社会服务、教育、商业、服务、设计、技术。 </a:t>
            </a:r>
            <a:endParaRPr lang="zh-CN" altLang="en-US" sz="1400" dirty="0">
              <a:solidFill>
                <a:schemeClr val="bg1"/>
              </a:solidFill>
              <a:latin typeface="站酷文艺体" panose="02000603000000000000" pitchFamily="2" charset="-122"/>
              <a:ea typeface="站酷文艺体" panose="02000603000000000000" pitchFamily="2" charset="-122"/>
            </a:endParaRPr>
          </a:p>
        </p:txBody>
      </p:sp>
      <p:sp>
        <p:nvSpPr>
          <p:cNvPr id="16" name="文本框 15"/>
          <p:cNvSpPr txBox="1"/>
          <p:nvPr/>
        </p:nvSpPr>
        <p:spPr>
          <a:xfrm>
            <a:off x="4013200" y="510897"/>
            <a:ext cx="41656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霍兰德测试</a:t>
            </a:r>
            <a:endPar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17" name="直接连接符 16"/>
          <p:cNvCxnSpPr/>
          <p:nvPr/>
        </p:nvCxnSpPr>
        <p:spPr>
          <a:xfrm>
            <a:off x="5778500" y="1443049"/>
            <a:ext cx="635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4" name="椭圆 23"/>
          <p:cNvSpPr/>
          <p:nvPr/>
        </p:nvSpPr>
        <p:spPr>
          <a:xfrm>
            <a:off x="3353329" y="676576"/>
            <a:ext cx="5504849" cy="550484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a:ea typeface="站酷文艺体" panose="02000603000000000000" pitchFamily="2" charset="-122"/>
              <a:cs typeface="+mn-cs"/>
            </a:endParaRPr>
          </a:p>
        </p:txBody>
      </p:sp>
      <p:sp>
        <p:nvSpPr>
          <p:cNvPr id="28" name="椭圆 27"/>
          <p:cNvSpPr/>
          <p:nvPr/>
        </p:nvSpPr>
        <p:spPr>
          <a:xfrm>
            <a:off x="3626306" y="949553"/>
            <a:ext cx="4958894" cy="4958894"/>
          </a:xfrm>
          <a:prstGeom prst="ellipse">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a:ea typeface="站酷文艺体" panose="02000603000000000000" pitchFamily="2" charset="-122"/>
              <a:cs typeface="+mn-cs"/>
            </a:endParaRPr>
          </a:p>
        </p:txBody>
      </p:sp>
      <p:sp>
        <p:nvSpPr>
          <p:cNvPr id="29" name="文本框 28"/>
          <p:cNvSpPr txBox="1"/>
          <p:nvPr/>
        </p:nvSpPr>
        <p:spPr>
          <a:xfrm>
            <a:off x="3874858" y="3429000"/>
            <a:ext cx="4461791" cy="923330"/>
          </a:xfrm>
          <a:prstGeom prst="rect">
            <a:avLst/>
          </a:prstGeom>
          <a:noFill/>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0" normalizeH="0" baseline="0" noProof="0" dirty="0">
                <a:ln>
                  <a:noFill/>
                </a:ln>
                <a:solidFill>
                  <a:srgbClr val="74A4CC"/>
                </a:solidFill>
                <a:effectLst/>
                <a:uLnTx/>
                <a:uFillTx/>
                <a:latin typeface="站酷文艺体" panose="02000603000000000000" pitchFamily="2" charset="-122"/>
                <a:ea typeface="站酷文艺体" panose="02000603000000000000" pitchFamily="2" charset="-122"/>
                <a:cs typeface="+mn-cs"/>
              </a:rPr>
              <a:t>计划实施方案</a:t>
            </a:r>
            <a:endParaRPr kumimoji="0" lang="zh-CN" altLang="en-US" sz="5400" b="1" i="0" u="none" strike="noStrike" kern="1200" cap="none" spc="0" normalizeH="0" baseline="0" noProof="0" dirty="0">
              <a:ln>
                <a:noFill/>
              </a:ln>
              <a:solidFill>
                <a:srgbClr val="74A4CC"/>
              </a:solidFill>
              <a:effectLst/>
              <a:uLnTx/>
              <a:uFillTx/>
              <a:latin typeface="站酷文艺体" panose="02000603000000000000" pitchFamily="2" charset="-122"/>
              <a:ea typeface="站酷文艺体" panose="02000603000000000000" pitchFamily="2" charset="-122"/>
              <a:cs typeface="+mn-cs"/>
            </a:endParaRPr>
          </a:p>
        </p:txBody>
      </p:sp>
      <p:sp>
        <p:nvSpPr>
          <p:cNvPr id="30" name="文本框 29"/>
          <p:cNvSpPr txBox="1"/>
          <p:nvPr/>
        </p:nvSpPr>
        <p:spPr>
          <a:xfrm>
            <a:off x="4223207" y="4311403"/>
            <a:ext cx="3765092" cy="438838"/>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649CC7"/>
                </a:solidFill>
                <a:effectLst/>
                <a:uLnTx/>
                <a:uFillTx/>
                <a:latin typeface="Arial" panose="020B0604020202020204" pitchFamily="34" charset="0"/>
                <a:ea typeface="站酷文艺体" panose="02000603000000000000" pitchFamily="2" charset="-122"/>
                <a:cs typeface="Arial" panose="020B0604020202020204" pitchFamily="34" charset="0"/>
              </a:rPr>
              <a:t>Add your title here Add your title here Add your title here Add your title here Add your title here Add your title here Add your title here</a:t>
            </a:r>
            <a:endParaRPr kumimoji="0" lang="zh-CN" altLang="en-US" sz="900" b="0" i="0" u="none" strike="noStrike" kern="1200" cap="none" spc="0" normalizeH="0" baseline="0" noProof="0" dirty="0">
              <a:ln>
                <a:noFill/>
              </a:ln>
              <a:solidFill>
                <a:srgbClr val="649CC7"/>
              </a:solidFill>
              <a:effectLst/>
              <a:uLnTx/>
              <a:uFillTx/>
              <a:latin typeface="Arial" panose="020B0604020202020204" pitchFamily="34" charset="0"/>
              <a:ea typeface="站酷文艺体" panose="02000603000000000000" pitchFamily="2" charset="-122"/>
              <a:cs typeface="Arial" panose="020B0604020202020204" pitchFamily="34" charset="0"/>
            </a:endParaRPr>
          </a:p>
        </p:txBody>
      </p:sp>
      <p:sp>
        <p:nvSpPr>
          <p:cNvPr id="31" name="文本框 30"/>
          <p:cNvSpPr txBox="1"/>
          <p:nvPr/>
        </p:nvSpPr>
        <p:spPr>
          <a:xfrm>
            <a:off x="5248964" y="1361934"/>
            <a:ext cx="1713578" cy="221599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3800" b="0" i="0" u="none" strike="noStrike" kern="1200" cap="none" spc="0" normalizeH="0" baseline="0" noProof="0" dirty="0">
                <a:ln>
                  <a:noFill/>
                </a:ln>
                <a:solidFill>
                  <a:srgbClr val="649CC7"/>
                </a:solidFill>
                <a:effectLst>
                  <a:outerShdw dist="63500" dir="2400000" algn="ctr" rotWithShape="0">
                    <a:srgbClr val="649CC7">
                      <a:alpha val="70000"/>
                    </a:srgbClr>
                  </a:outerShdw>
                </a:effectLst>
                <a:uLnTx/>
                <a:uFillTx/>
                <a:latin typeface="站酷小薇LOGO体" panose="02010600010101010101" pitchFamily="2" charset="-122"/>
                <a:ea typeface="站酷小薇LOGO体" panose="02010600010101010101" pitchFamily="2" charset="-122"/>
                <a:cs typeface="+mn-cs"/>
              </a:rPr>
              <a:t>04</a:t>
            </a:r>
            <a:endParaRPr kumimoji="0" lang="zh-CN" altLang="en-US" sz="13800" b="0" i="0" u="none" strike="noStrike" kern="1200" cap="none" spc="0" normalizeH="0" baseline="0" noProof="0" dirty="0">
              <a:ln>
                <a:noFill/>
              </a:ln>
              <a:solidFill>
                <a:srgbClr val="649CC7"/>
              </a:solidFill>
              <a:effectLst>
                <a:outerShdw dist="63500" dir="2400000" algn="ctr" rotWithShape="0">
                  <a:srgbClr val="649CC7">
                    <a:alpha val="70000"/>
                  </a:srgbClr>
                </a:outerShdw>
              </a:effectLst>
              <a:uLnTx/>
              <a:uFillTx/>
              <a:latin typeface="站酷小薇LOGO体" panose="02010600010101010101" pitchFamily="2" charset="-122"/>
              <a:ea typeface="站酷小薇LOGO体" panose="02010600010101010101"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sp>
        <p:nvSpPr>
          <p:cNvPr id="10" name="Freeform 6"/>
          <p:cNvSpPr/>
          <p:nvPr/>
        </p:nvSpPr>
        <p:spPr bwMode="auto">
          <a:xfrm>
            <a:off x="25400" y="4218532"/>
            <a:ext cx="9140825" cy="258763"/>
          </a:xfrm>
          <a:custGeom>
            <a:avLst/>
            <a:gdLst>
              <a:gd name="T0" fmla="*/ 5891 w 5980"/>
              <a:gd name="T1" fmla="*/ 0 h 169"/>
              <a:gd name="T2" fmla="*/ 5980 w 5980"/>
              <a:gd name="T3" fmla="*/ 84 h 169"/>
              <a:gd name="T4" fmla="*/ 5892 w 5980"/>
              <a:gd name="T5" fmla="*/ 169 h 169"/>
              <a:gd name="T6" fmla="*/ 5849 w 5980"/>
              <a:gd name="T7" fmla="*/ 127 h 169"/>
              <a:gd name="T8" fmla="*/ 32 w 5980"/>
              <a:gd name="T9" fmla="*/ 127 h 169"/>
              <a:gd name="T10" fmla="*/ 2 w 5980"/>
              <a:gd name="T11" fmla="*/ 97 h 169"/>
              <a:gd name="T12" fmla="*/ 2 w 5980"/>
              <a:gd name="T13" fmla="*/ 63 h 169"/>
              <a:gd name="T14" fmla="*/ 27 w 5980"/>
              <a:gd name="T15" fmla="*/ 36 h 169"/>
              <a:gd name="T16" fmla="*/ 47 w 5980"/>
              <a:gd name="T17" fmla="*/ 36 h 169"/>
              <a:gd name="T18" fmla="*/ 5856 w 5980"/>
              <a:gd name="T19" fmla="*/ 36 h 169"/>
              <a:gd name="T20" fmla="*/ 5891 w 5980"/>
              <a:gd name="T21"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80" h="169">
                <a:moveTo>
                  <a:pt x="5891" y="0"/>
                </a:moveTo>
                <a:cubicBezTo>
                  <a:pt x="5926" y="24"/>
                  <a:pt x="5949" y="56"/>
                  <a:pt x="5980" y="84"/>
                </a:cubicBezTo>
                <a:cubicBezTo>
                  <a:pt x="5951" y="112"/>
                  <a:pt x="5923" y="139"/>
                  <a:pt x="5892" y="169"/>
                </a:cubicBezTo>
                <a:cubicBezTo>
                  <a:pt x="5886" y="127"/>
                  <a:pt x="5886" y="127"/>
                  <a:pt x="5849" y="127"/>
                </a:cubicBezTo>
                <a:cubicBezTo>
                  <a:pt x="3910" y="127"/>
                  <a:pt x="1971" y="127"/>
                  <a:pt x="32" y="127"/>
                </a:cubicBezTo>
                <a:cubicBezTo>
                  <a:pt x="3" y="127"/>
                  <a:pt x="2" y="127"/>
                  <a:pt x="2" y="97"/>
                </a:cubicBezTo>
                <a:cubicBezTo>
                  <a:pt x="2" y="85"/>
                  <a:pt x="3" y="74"/>
                  <a:pt x="2" y="63"/>
                </a:cubicBezTo>
                <a:cubicBezTo>
                  <a:pt x="0" y="44"/>
                  <a:pt x="10" y="37"/>
                  <a:pt x="27" y="36"/>
                </a:cubicBezTo>
                <a:cubicBezTo>
                  <a:pt x="34" y="35"/>
                  <a:pt x="40" y="36"/>
                  <a:pt x="47" y="36"/>
                </a:cubicBezTo>
                <a:cubicBezTo>
                  <a:pt x="1983" y="36"/>
                  <a:pt x="3920" y="36"/>
                  <a:pt x="5856" y="36"/>
                </a:cubicBezTo>
                <a:cubicBezTo>
                  <a:pt x="5887" y="36"/>
                  <a:pt x="5887" y="36"/>
                  <a:pt x="5891" y="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等线" panose="02010600030101010101" charset="-122"/>
              <a:ea typeface="等线" panose="02010600030101010101" charset="-122"/>
              <a:cs typeface="+mn-cs"/>
            </a:endParaRPr>
          </a:p>
        </p:txBody>
      </p:sp>
      <p:sp>
        <p:nvSpPr>
          <p:cNvPr id="11" name="Freeform 7"/>
          <p:cNvSpPr/>
          <p:nvPr/>
        </p:nvSpPr>
        <p:spPr bwMode="auto">
          <a:xfrm>
            <a:off x="3175" y="3667669"/>
            <a:ext cx="8021638" cy="531813"/>
          </a:xfrm>
          <a:custGeom>
            <a:avLst/>
            <a:gdLst>
              <a:gd name="T0" fmla="*/ 1697 w 5248"/>
              <a:gd name="T1" fmla="*/ 81 h 348"/>
              <a:gd name="T2" fmla="*/ 1715 w 5248"/>
              <a:gd name="T3" fmla="*/ 61 h 348"/>
              <a:gd name="T4" fmla="*/ 1764 w 5248"/>
              <a:gd name="T5" fmla="*/ 12 h 348"/>
              <a:gd name="T6" fmla="*/ 1788 w 5248"/>
              <a:gd name="T7" fmla="*/ 9 h 348"/>
              <a:gd name="T8" fmla="*/ 1860 w 5248"/>
              <a:gd name="T9" fmla="*/ 80 h 348"/>
              <a:gd name="T10" fmla="*/ 1825 w 5248"/>
              <a:gd name="T11" fmla="*/ 91 h 348"/>
              <a:gd name="T12" fmla="*/ 1824 w 5248"/>
              <a:gd name="T13" fmla="*/ 144 h 348"/>
              <a:gd name="T14" fmla="*/ 1813 w 5248"/>
              <a:gd name="T15" fmla="*/ 240 h 348"/>
              <a:gd name="T16" fmla="*/ 1834 w 5248"/>
              <a:gd name="T17" fmla="*/ 261 h 348"/>
              <a:gd name="T18" fmla="*/ 1848 w 5248"/>
              <a:gd name="T19" fmla="*/ 260 h 348"/>
              <a:gd name="T20" fmla="*/ 3396 w 5248"/>
              <a:gd name="T21" fmla="*/ 260 h 348"/>
              <a:gd name="T22" fmla="*/ 3461 w 5248"/>
              <a:gd name="T23" fmla="*/ 195 h 348"/>
              <a:gd name="T24" fmla="*/ 3461 w 5248"/>
              <a:gd name="T25" fmla="*/ 107 h 348"/>
              <a:gd name="T26" fmla="*/ 3439 w 5248"/>
              <a:gd name="T27" fmla="*/ 83 h 348"/>
              <a:gd name="T28" fmla="*/ 3427 w 5248"/>
              <a:gd name="T29" fmla="*/ 79 h 348"/>
              <a:gd name="T30" fmla="*/ 3496 w 5248"/>
              <a:gd name="T31" fmla="*/ 11 h 348"/>
              <a:gd name="T32" fmla="*/ 3511 w 5248"/>
              <a:gd name="T33" fmla="*/ 12 h 348"/>
              <a:gd name="T34" fmla="*/ 3575 w 5248"/>
              <a:gd name="T35" fmla="*/ 74 h 348"/>
              <a:gd name="T36" fmla="*/ 3567 w 5248"/>
              <a:gd name="T37" fmla="*/ 82 h 348"/>
              <a:gd name="T38" fmla="*/ 3544 w 5248"/>
              <a:gd name="T39" fmla="*/ 112 h 348"/>
              <a:gd name="T40" fmla="*/ 3533 w 5248"/>
              <a:gd name="T41" fmla="*/ 241 h 348"/>
              <a:gd name="T42" fmla="*/ 3549 w 5248"/>
              <a:gd name="T43" fmla="*/ 260 h 348"/>
              <a:gd name="T44" fmla="*/ 3563 w 5248"/>
              <a:gd name="T45" fmla="*/ 260 h 348"/>
              <a:gd name="T46" fmla="*/ 5050 w 5248"/>
              <a:gd name="T47" fmla="*/ 259 h 348"/>
              <a:gd name="T48" fmla="*/ 5120 w 5248"/>
              <a:gd name="T49" fmla="*/ 190 h 348"/>
              <a:gd name="T50" fmla="*/ 5120 w 5248"/>
              <a:gd name="T51" fmla="*/ 106 h 348"/>
              <a:gd name="T52" fmla="*/ 5104 w 5248"/>
              <a:gd name="T53" fmla="*/ 87 h 348"/>
              <a:gd name="T54" fmla="*/ 5089 w 5248"/>
              <a:gd name="T55" fmla="*/ 80 h 348"/>
              <a:gd name="T56" fmla="*/ 5098 w 5248"/>
              <a:gd name="T57" fmla="*/ 64 h 348"/>
              <a:gd name="T58" fmla="*/ 5154 w 5248"/>
              <a:gd name="T59" fmla="*/ 10 h 348"/>
              <a:gd name="T60" fmla="*/ 5175 w 5248"/>
              <a:gd name="T61" fmla="*/ 9 h 348"/>
              <a:gd name="T62" fmla="*/ 5236 w 5248"/>
              <a:gd name="T63" fmla="*/ 69 h 348"/>
              <a:gd name="T64" fmla="*/ 5226 w 5248"/>
              <a:gd name="T65" fmla="*/ 87 h 348"/>
              <a:gd name="T66" fmla="*/ 5208 w 5248"/>
              <a:gd name="T67" fmla="*/ 108 h 348"/>
              <a:gd name="T68" fmla="*/ 5204 w 5248"/>
              <a:gd name="T69" fmla="*/ 226 h 348"/>
              <a:gd name="T70" fmla="*/ 5093 w 5248"/>
              <a:gd name="T71" fmla="*/ 343 h 348"/>
              <a:gd name="T72" fmla="*/ 5039 w 5248"/>
              <a:gd name="T73" fmla="*/ 347 h 348"/>
              <a:gd name="T74" fmla="*/ 3450 w 5248"/>
              <a:gd name="T75" fmla="*/ 348 h 348"/>
              <a:gd name="T76" fmla="*/ 1765 w 5248"/>
              <a:gd name="T77" fmla="*/ 344 h 348"/>
              <a:gd name="T78" fmla="*/ 28 w 5248"/>
              <a:gd name="T79" fmla="*/ 348 h 348"/>
              <a:gd name="T80" fmla="*/ 0 w 5248"/>
              <a:gd name="T81" fmla="*/ 319 h 348"/>
              <a:gd name="T82" fmla="*/ 0 w 5248"/>
              <a:gd name="T83" fmla="*/ 275 h 348"/>
              <a:gd name="T84" fmla="*/ 16 w 5248"/>
              <a:gd name="T85" fmla="*/ 259 h 348"/>
              <a:gd name="T86" fmla="*/ 32 w 5248"/>
              <a:gd name="T87" fmla="*/ 259 h 348"/>
              <a:gd name="T88" fmla="*/ 1660 w 5248"/>
              <a:gd name="T89" fmla="*/ 260 h 348"/>
              <a:gd name="T90" fmla="*/ 1733 w 5248"/>
              <a:gd name="T91" fmla="*/ 186 h 348"/>
              <a:gd name="T92" fmla="*/ 1733 w 5248"/>
              <a:gd name="T93" fmla="*/ 116 h 348"/>
              <a:gd name="T94" fmla="*/ 1711 w 5248"/>
              <a:gd name="T95" fmla="*/ 85 h 348"/>
              <a:gd name="T96" fmla="*/ 1697 w 5248"/>
              <a:gd name="T97" fmla="*/ 8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48" h="348">
                <a:moveTo>
                  <a:pt x="1697" y="81"/>
                </a:moveTo>
                <a:cubicBezTo>
                  <a:pt x="1704" y="73"/>
                  <a:pt x="1709" y="67"/>
                  <a:pt x="1715" y="61"/>
                </a:cubicBezTo>
                <a:cubicBezTo>
                  <a:pt x="1731" y="45"/>
                  <a:pt x="1748" y="29"/>
                  <a:pt x="1764" y="12"/>
                </a:cubicBezTo>
                <a:cubicBezTo>
                  <a:pt x="1772" y="2"/>
                  <a:pt x="1779" y="0"/>
                  <a:pt x="1788" y="9"/>
                </a:cubicBezTo>
                <a:cubicBezTo>
                  <a:pt x="1811" y="31"/>
                  <a:pt x="1833" y="54"/>
                  <a:pt x="1860" y="80"/>
                </a:cubicBezTo>
                <a:cubicBezTo>
                  <a:pt x="1847" y="84"/>
                  <a:pt x="1837" y="87"/>
                  <a:pt x="1825" y="91"/>
                </a:cubicBezTo>
                <a:cubicBezTo>
                  <a:pt x="1825" y="107"/>
                  <a:pt x="1826" y="126"/>
                  <a:pt x="1824" y="144"/>
                </a:cubicBezTo>
                <a:cubicBezTo>
                  <a:pt x="1822" y="176"/>
                  <a:pt x="1818" y="208"/>
                  <a:pt x="1813" y="240"/>
                </a:cubicBezTo>
                <a:cubicBezTo>
                  <a:pt x="1811" y="258"/>
                  <a:pt x="1816" y="264"/>
                  <a:pt x="1834" y="261"/>
                </a:cubicBezTo>
                <a:cubicBezTo>
                  <a:pt x="1839" y="260"/>
                  <a:pt x="1843" y="260"/>
                  <a:pt x="1848" y="260"/>
                </a:cubicBezTo>
                <a:cubicBezTo>
                  <a:pt x="2364" y="260"/>
                  <a:pt x="2880" y="260"/>
                  <a:pt x="3396" y="260"/>
                </a:cubicBezTo>
                <a:cubicBezTo>
                  <a:pt x="3437" y="260"/>
                  <a:pt x="3460" y="236"/>
                  <a:pt x="3461" y="195"/>
                </a:cubicBezTo>
                <a:cubicBezTo>
                  <a:pt x="3461" y="165"/>
                  <a:pt x="3460" y="136"/>
                  <a:pt x="3461" y="107"/>
                </a:cubicBezTo>
                <a:cubicBezTo>
                  <a:pt x="3461" y="91"/>
                  <a:pt x="3458" y="81"/>
                  <a:pt x="3439" y="83"/>
                </a:cubicBezTo>
                <a:cubicBezTo>
                  <a:pt x="3437" y="84"/>
                  <a:pt x="3433" y="81"/>
                  <a:pt x="3427" y="79"/>
                </a:cubicBezTo>
                <a:cubicBezTo>
                  <a:pt x="3451" y="55"/>
                  <a:pt x="3473" y="33"/>
                  <a:pt x="3496" y="11"/>
                </a:cubicBezTo>
                <a:cubicBezTo>
                  <a:pt x="3498" y="9"/>
                  <a:pt x="3508" y="10"/>
                  <a:pt x="3511" y="12"/>
                </a:cubicBezTo>
                <a:cubicBezTo>
                  <a:pt x="3532" y="32"/>
                  <a:pt x="3553" y="53"/>
                  <a:pt x="3575" y="74"/>
                </a:cubicBezTo>
                <a:cubicBezTo>
                  <a:pt x="3571" y="78"/>
                  <a:pt x="3569" y="82"/>
                  <a:pt x="3567" y="82"/>
                </a:cubicBezTo>
                <a:cubicBezTo>
                  <a:pt x="3543" y="80"/>
                  <a:pt x="3545" y="95"/>
                  <a:pt x="3544" y="112"/>
                </a:cubicBezTo>
                <a:cubicBezTo>
                  <a:pt x="3543" y="155"/>
                  <a:pt x="3550" y="199"/>
                  <a:pt x="3533" y="241"/>
                </a:cubicBezTo>
                <a:cubicBezTo>
                  <a:pt x="3529" y="252"/>
                  <a:pt x="3535" y="261"/>
                  <a:pt x="3549" y="260"/>
                </a:cubicBezTo>
                <a:cubicBezTo>
                  <a:pt x="3553" y="259"/>
                  <a:pt x="3558" y="260"/>
                  <a:pt x="3563" y="260"/>
                </a:cubicBezTo>
                <a:cubicBezTo>
                  <a:pt x="4059" y="260"/>
                  <a:pt x="4554" y="260"/>
                  <a:pt x="5050" y="259"/>
                </a:cubicBezTo>
                <a:cubicBezTo>
                  <a:pt x="5094" y="259"/>
                  <a:pt x="5120" y="233"/>
                  <a:pt x="5120" y="190"/>
                </a:cubicBezTo>
                <a:cubicBezTo>
                  <a:pt x="5120" y="162"/>
                  <a:pt x="5120" y="134"/>
                  <a:pt x="5120" y="106"/>
                </a:cubicBezTo>
                <a:cubicBezTo>
                  <a:pt x="5121" y="94"/>
                  <a:pt x="5118" y="87"/>
                  <a:pt x="5104" y="87"/>
                </a:cubicBezTo>
                <a:cubicBezTo>
                  <a:pt x="5099" y="87"/>
                  <a:pt x="5094" y="83"/>
                  <a:pt x="5089" y="80"/>
                </a:cubicBezTo>
                <a:cubicBezTo>
                  <a:pt x="5092" y="75"/>
                  <a:pt x="5094" y="68"/>
                  <a:pt x="5098" y="64"/>
                </a:cubicBezTo>
                <a:cubicBezTo>
                  <a:pt x="5116" y="46"/>
                  <a:pt x="5134" y="27"/>
                  <a:pt x="5154" y="10"/>
                </a:cubicBezTo>
                <a:cubicBezTo>
                  <a:pt x="5158" y="6"/>
                  <a:pt x="5171" y="5"/>
                  <a:pt x="5175" y="9"/>
                </a:cubicBezTo>
                <a:cubicBezTo>
                  <a:pt x="5196" y="28"/>
                  <a:pt x="5216" y="48"/>
                  <a:pt x="5236" y="69"/>
                </a:cubicBezTo>
                <a:cubicBezTo>
                  <a:pt x="5248" y="82"/>
                  <a:pt x="5236" y="87"/>
                  <a:pt x="5226" y="87"/>
                </a:cubicBezTo>
                <a:cubicBezTo>
                  <a:pt x="5209" y="87"/>
                  <a:pt x="5208" y="96"/>
                  <a:pt x="5208" y="108"/>
                </a:cubicBezTo>
                <a:cubicBezTo>
                  <a:pt x="5208" y="148"/>
                  <a:pt x="5207" y="187"/>
                  <a:pt x="5204" y="226"/>
                </a:cubicBezTo>
                <a:cubicBezTo>
                  <a:pt x="5200" y="277"/>
                  <a:pt x="5143" y="336"/>
                  <a:pt x="5093" y="343"/>
                </a:cubicBezTo>
                <a:cubicBezTo>
                  <a:pt x="5075" y="346"/>
                  <a:pt x="5057" y="347"/>
                  <a:pt x="5039" y="347"/>
                </a:cubicBezTo>
                <a:cubicBezTo>
                  <a:pt x="4509" y="348"/>
                  <a:pt x="3980" y="348"/>
                  <a:pt x="3450" y="348"/>
                </a:cubicBezTo>
                <a:cubicBezTo>
                  <a:pt x="2888" y="347"/>
                  <a:pt x="2326" y="344"/>
                  <a:pt x="1765" y="344"/>
                </a:cubicBezTo>
                <a:cubicBezTo>
                  <a:pt x="1186" y="344"/>
                  <a:pt x="607" y="346"/>
                  <a:pt x="28" y="348"/>
                </a:cubicBezTo>
                <a:cubicBezTo>
                  <a:pt x="0" y="348"/>
                  <a:pt x="0" y="348"/>
                  <a:pt x="0" y="319"/>
                </a:cubicBezTo>
                <a:cubicBezTo>
                  <a:pt x="0" y="304"/>
                  <a:pt x="0" y="289"/>
                  <a:pt x="0" y="275"/>
                </a:cubicBezTo>
                <a:cubicBezTo>
                  <a:pt x="0" y="264"/>
                  <a:pt x="5" y="259"/>
                  <a:pt x="16" y="259"/>
                </a:cubicBezTo>
                <a:cubicBezTo>
                  <a:pt x="21" y="260"/>
                  <a:pt x="27" y="259"/>
                  <a:pt x="32" y="259"/>
                </a:cubicBezTo>
                <a:cubicBezTo>
                  <a:pt x="574" y="259"/>
                  <a:pt x="1117" y="259"/>
                  <a:pt x="1660" y="260"/>
                </a:cubicBezTo>
                <a:cubicBezTo>
                  <a:pt x="1711" y="260"/>
                  <a:pt x="1735" y="226"/>
                  <a:pt x="1733" y="186"/>
                </a:cubicBezTo>
                <a:cubicBezTo>
                  <a:pt x="1732" y="162"/>
                  <a:pt x="1732" y="139"/>
                  <a:pt x="1733" y="116"/>
                </a:cubicBezTo>
                <a:cubicBezTo>
                  <a:pt x="1734" y="99"/>
                  <a:pt x="1732" y="85"/>
                  <a:pt x="1711" y="85"/>
                </a:cubicBezTo>
                <a:cubicBezTo>
                  <a:pt x="1708" y="85"/>
                  <a:pt x="1705" y="83"/>
                  <a:pt x="1697" y="8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等线" panose="02010600030101010101" charset="-122"/>
              <a:ea typeface="等线" panose="02010600030101010101" charset="-122"/>
              <a:cs typeface="+mn-cs"/>
            </a:endParaRPr>
          </a:p>
        </p:txBody>
      </p:sp>
      <p:sp>
        <p:nvSpPr>
          <p:cNvPr id="12" name="Freeform 8"/>
          <p:cNvSpPr/>
          <p:nvPr/>
        </p:nvSpPr>
        <p:spPr bwMode="auto">
          <a:xfrm>
            <a:off x="9525" y="4485232"/>
            <a:ext cx="7089775" cy="538163"/>
          </a:xfrm>
          <a:custGeom>
            <a:avLst/>
            <a:gdLst>
              <a:gd name="T0" fmla="*/ 4562 w 4639"/>
              <a:gd name="T1" fmla="*/ 352 h 352"/>
              <a:gd name="T2" fmla="*/ 4488 w 4639"/>
              <a:gd name="T3" fmla="*/ 268 h 352"/>
              <a:gd name="T4" fmla="*/ 4498 w 4639"/>
              <a:gd name="T5" fmla="*/ 263 h 352"/>
              <a:gd name="T6" fmla="*/ 4520 w 4639"/>
              <a:gd name="T7" fmla="*/ 233 h 352"/>
              <a:gd name="T8" fmla="*/ 4514 w 4639"/>
              <a:gd name="T9" fmla="*/ 138 h 352"/>
              <a:gd name="T10" fmla="*/ 4448 w 4639"/>
              <a:gd name="T11" fmla="*/ 90 h 352"/>
              <a:gd name="T12" fmla="*/ 4430 w 4639"/>
              <a:gd name="T13" fmla="*/ 90 h 352"/>
              <a:gd name="T14" fmla="*/ 2978 w 4639"/>
              <a:gd name="T15" fmla="*/ 89 h 352"/>
              <a:gd name="T16" fmla="*/ 2954 w 4639"/>
              <a:gd name="T17" fmla="*/ 123 h 352"/>
              <a:gd name="T18" fmla="*/ 2961 w 4639"/>
              <a:gd name="T19" fmla="*/ 204 h 352"/>
              <a:gd name="T20" fmla="*/ 2961 w 4639"/>
              <a:gd name="T21" fmla="*/ 230 h 352"/>
              <a:gd name="T22" fmla="*/ 2987 w 4639"/>
              <a:gd name="T23" fmla="*/ 267 h 352"/>
              <a:gd name="T24" fmla="*/ 2990 w 4639"/>
              <a:gd name="T25" fmla="*/ 269 h 352"/>
              <a:gd name="T26" fmla="*/ 2990 w 4639"/>
              <a:gd name="T27" fmla="*/ 269 h 352"/>
              <a:gd name="T28" fmla="*/ 2917 w 4639"/>
              <a:gd name="T29" fmla="*/ 347 h 352"/>
              <a:gd name="T30" fmla="*/ 2848 w 4639"/>
              <a:gd name="T31" fmla="*/ 270 h 352"/>
              <a:gd name="T32" fmla="*/ 2858 w 4639"/>
              <a:gd name="T33" fmla="*/ 266 h 352"/>
              <a:gd name="T34" fmla="*/ 2880 w 4639"/>
              <a:gd name="T35" fmla="*/ 237 h 352"/>
              <a:gd name="T36" fmla="*/ 2877 w 4639"/>
              <a:gd name="T37" fmla="*/ 170 h 352"/>
              <a:gd name="T38" fmla="*/ 2796 w 4639"/>
              <a:gd name="T39" fmla="*/ 89 h 352"/>
              <a:gd name="T40" fmla="*/ 38 w 4639"/>
              <a:gd name="T41" fmla="*/ 90 h 352"/>
              <a:gd name="T42" fmla="*/ 5 w 4639"/>
              <a:gd name="T43" fmla="*/ 55 h 352"/>
              <a:gd name="T44" fmla="*/ 56 w 4639"/>
              <a:gd name="T45" fmla="*/ 5 h 352"/>
              <a:gd name="T46" fmla="*/ 2823 w 4639"/>
              <a:gd name="T47" fmla="*/ 5 h 352"/>
              <a:gd name="T48" fmla="*/ 4422 w 4639"/>
              <a:gd name="T49" fmla="*/ 2 h 352"/>
              <a:gd name="T50" fmla="*/ 4554 w 4639"/>
              <a:gd name="T51" fmla="*/ 42 h 352"/>
              <a:gd name="T52" fmla="*/ 4604 w 4639"/>
              <a:gd name="T53" fmla="*/ 139 h 352"/>
              <a:gd name="T54" fmla="*/ 4610 w 4639"/>
              <a:gd name="T55" fmla="*/ 259 h 352"/>
              <a:gd name="T56" fmla="*/ 4639 w 4639"/>
              <a:gd name="T57" fmla="*/ 266 h 352"/>
              <a:gd name="T58" fmla="*/ 4562 w 4639"/>
              <a:gd name="T59"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39" h="352">
                <a:moveTo>
                  <a:pt x="4562" y="352"/>
                </a:moveTo>
                <a:cubicBezTo>
                  <a:pt x="4538" y="324"/>
                  <a:pt x="4513" y="296"/>
                  <a:pt x="4488" y="268"/>
                </a:cubicBezTo>
                <a:cubicBezTo>
                  <a:pt x="4490" y="267"/>
                  <a:pt x="4494" y="263"/>
                  <a:pt x="4498" y="263"/>
                </a:cubicBezTo>
                <a:cubicBezTo>
                  <a:pt x="4520" y="264"/>
                  <a:pt x="4521" y="249"/>
                  <a:pt x="4520" y="233"/>
                </a:cubicBezTo>
                <a:cubicBezTo>
                  <a:pt x="4518" y="201"/>
                  <a:pt x="4519" y="169"/>
                  <a:pt x="4514" y="138"/>
                </a:cubicBezTo>
                <a:cubicBezTo>
                  <a:pt x="4508" y="106"/>
                  <a:pt x="4484" y="92"/>
                  <a:pt x="4448" y="90"/>
                </a:cubicBezTo>
                <a:cubicBezTo>
                  <a:pt x="4442" y="89"/>
                  <a:pt x="4436" y="90"/>
                  <a:pt x="4430" y="90"/>
                </a:cubicBezTo>
                <a:cubicBezTo>
                  <a:pt x="3946" y="90"/>
                  <a:pt x="3462" y="90"/>
                  <a:pt x="2978" y="89"/>
                </a:cubicBezTo>
                <a:cubicBezTo>
                  <a:pt x="2947" y="89"/>
                  <a:pt x="2945" y="94"/>
                  <a:pt x="2954" y="123"/>
                </a:cubicBezTo>
                <a:cubicBezTo>
                  <a:pt x="2962" y="148"/>
                  <a:pt x="2959" y="177"/>
                  <a:pt x="2961" y="204"/>
                </a:cubicBezTo>
                <a:cubicBezTo>
                  <a:pt x="2961" y="212"/>
                  <a:pt x="2961" y="221"/>
                  <a:pt x="2961" y="230"/>
                </a:cubicBezTo>
                <a:cubicBezTo>
                  <a:pt x="2960" y="249"/>
                  <a:pt x="2956" y="271"/>
                  <a:pt x="2987" y="267"/>
                </a:cubicBezTo>
                <a:cubicBezTo>
                  <a:pt x="2988" y="267"/>
                  <a:pt x="2989" y="268"/>
                  <a:pt x="2990" y="269"/>
                </a:cubicBezTo>
                <a:cubicBezTo>
                  <a:pt x="2991" y="270"/>
                  <a:pt x="2991" y="272"/>
                  <a:pt x="2990" y="269"/>
                </a:cubicBezTo>
                <a:cubicBezTo>
                  <a:pt x="2966" y="295"/>
                  <a:pt x="2943" y="319"/>
                  <a:pt x="2917" y="347"/>
                </a:cubicBezTo>
                <a:cubicBezTo>
                  <a:pt x="2895" y="322"/>
                  <a:pt x="2871" y="296"/>
                  <a:pt x="2848" y="270"/>
                </a:cubicBezTo>
                <a:cubicBezTo>
                  <a:pt x="2850" y="269"/>
                  <a:pt x="2854" y="266"/>
                  <a:pt x="2858" y="266"/>
                </a:cubicBezTo>
                <a:cubicBezTo>
                  <a:pt x="2880" y="267"/>
                  <a:pt x="2880" y="251"/>
                  <a:pt x="2880" y="237"/>
                </a:cubicBezTo>
                <a:cubicBezTo>
                  <a:pt x="2880" y="215"/>
                  <a:pt x="2877" y="192"/>
                  <a:pt x="2877" y="170"/>
                </a:cubicBezTo>
                <a:cubicBezTo>
                  <a:pt x="2878" y="113"/>
                  <a:pt x="2849" y="89"/>
                  <a:pt x="2796" y="89"/>
                </a:cubicBezTo>
                <a:cubicBezTo>
                  <a:pt x="1876" y="90"/>
                  <a:pt x="957" y="89"/>
                  <a:pt x="38" y="90"/>
                </a:cubicBezTo>
                <a:cubicBezTo>
                  <a:pt x="13" y="90"/>
                  <a:pt x="5" y="91"/>
                  <a:pt x="5" y="55"/>
                </a:cubicBezTo>
                <a:cubicBezTo>
                  <a:pt x="5" y="0"/>
                  <a:pt x="0" y="5"/>
                  <a:pt x="56" y="5"/>
                </a:cubicBezTo>
                <a:cubicBezTo>
                  <a:pt x="978" y="5"/>
                  <a:pt x="1901" y="6"/>
                  <a:pt x="2823" y="5"/>
                </a:cubicBezTo>
                <a:cubicBezTo>
                  <a:pt x="3356" y="5"/>
                  <a:pt x="3889" y="3"/>
                  <a:pt x="4422" y="2"/>
                </a:cubicBezTo>
                <a:cubicBezTo>
                  <a:pt x="4470" y="2"/>
                  <a:pt x="4517" y="8"/>
                  <a:pt x="4554" y="42"/>
                </a:cubicBezTo>
                <a:cubicBezTo>
                  <a:pt x="4582" y="68"/>
                  <a:pt x="4601" y="100"/>
                  <a:pt x="4604" y="139"/>
                </a:cubicBezTo>
                <a:cubicBezTo>
                  <a:pt x="4607" y="179"/>
                  <a:pt x="4608" y="218"/>
                  <a:pt x="4610" y="259"/>
                </a:cubicBezTo>
                <a:cubicBezTo>
                  <a:pt x="4619" y="262"/>
                  <a:pt x="4629" y="264"/>
                  <a:pt x="4639" y="266"/>
                </a:cubicBezTo>
                <a:cubicBezTo>
                  <a:pt x="4638" y="280"/>
                  <a:pt x="4610" y="312"/>
                  <a:pt x="4562" y="35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等线" panose="02010600030101010101" charset="-122"/>
              <a:ea typeface="等线" panose="02010600030101010101" charset="-122"/>
              <a:cs typeface="+mn-cs"/>
            </a:endParaRPr>
          </a:p>
        </p:txBody>
      </p:sp>
      <p:grpSp>
        <p:nvGrpSpPr>
          <p:cNvPr id="13" name="组合 12"/>
          <p:cNvGrpSpPr/>
          <p:nvPr/>
        </p:nvGrpSpPr>
        <p:grpSpPr>
          <a:xfrm flipH="1">
            <a:off x="9285902" y="3585785"/>
            <a:ext cx="2605767" cy="979745"/>
            <a:chOff x="2104493" y="1192345"/>
            <a:chExt cx="2605767" cy="979745"/>
          </a:xfrm>
        </p:grpSpPr>
        <p:sp>
          <p:nvSpPr>
            <p:cNvPr id="14" name="文本框 13"/>
            <p:cNvSpPr txBox="1"/>
            <p:nvPr/>
          </p:nvSpPr>
          <p:spPr>
            <a:xfrm flipH="1">
              <a:off x="2104493" y="1548842"/>
              <a:ext cx="2605767" cy="623248"/>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rPr>
                <a:t>先告诉他人你的结论，再讲述你的依据，自下而上地思考。</a:t>
              </a:r>
              <a:endParaRPr kumimoji="0" lang="en-US" altLang="zh-CN" sz="1200" b="0" i="0" u="none" strike="noStrike" kern="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15" name="文本框 14"/>
            <p:cNvSpPr txBox="1"/>
            <p:nvPr/>
          </p:nvSpPr>
          <p:spPr>
            <a:xfrm>
              <a:off x="2819467" y="1192345"/>
              <a:ext cx="189079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20XX</a:t>
              </a:r>
              <a:endPar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grpSp>
        <p:nvGrpSpPr>
          <p:cNvPr id="16" name="组合 15"/>
          <p:cNvGrpSpPr/>
          <p:nvPr/>
        </p:nvGrpSpPr>
        <p:grpSpPr>
          <a:xfrm flipH="1">
            <a:off x="6966135" y="2509675"/>
            <a:ext cx="2605767" cy="979745"/>
            <a:chOff x="2104493" y="1192345"/>
            <a:chExt cx="2605767" cy="979745"/>
          </a:xfrm>
        </p:grpSpPr>
        <p:sp>
          <p:nvSpPr>
            <p:cNvPr id="17" name="文本框 16"/>
            <p:cNvSpPr txBox="1"/>
            <p:nvPr/>
          </p:nvSpPr>
          <p:spPr>
            <a:xfrm flipH="1">
              <a:off x="2104493" y="1548842"/>
              <a:ext cx="2605767" cy="623248"/>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rPr>
                <a:t>先告诉他人你的结论，再讲述你的依据，自下而上地思考。</a:t>
              </a:r>
              <a:endParaRPr kumimoji="0" lang="en-US" altLang="zh-CN" sz="1200" b="0" i="0" u="none" strike="noStrike" kern="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18" name="文本框 17"/>
            <p:cNvSpPr txBox="1"/>
            <p:nvPr/>
          </p:nvSpPr>
          <p:spPr>
            <a:xfrm>
              <a:off x="2819467" y="1192345"/>
              <a:ext cx="189079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20XX</a:t>
              </a:r>
              <a:endPar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grpSp>
        <p:nvGrpSpPr>
          <p:cNvPr id="19" name="组合 18"/>
          <p:cNvGrpSpPr/>
          <p:nvPr/>
        </p:nvGrpSpPr>
        <p:grpSpPr>
          <a:xfrm flipH="1">
            <a:off x="4347222" y="2509675"/>
            <a:ext cx="2605767" cy="979745"/>
            <a:chOff x="2104493" y="1192345"/>
            <a:chExt cx="2605767" cy="979745"/>
          </a:xfrm>
        </p:grpSpPr>
        <p:sp>
          <p:nvSpPr>
            <p:cNvPr id="20" name="文本框 19"/>
            <p:cNvSpPr txBox="1"/>
            <p:nvPr/>
          </p:nvSpPr>
          <p:spPr>
            <a:xfrm flipH="1">
              <a:off x="2104493" y="1548842"/>
              <a:ext cx="2605767" cy="623248"/>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rPr>
                <a:t>先告诉他人你的结论，再讲述你的依据，自下而上地思考。</a:t>
              </a:r>
              <a:endParaRPr kumimoji="0" lang="en-US" altLang="zh-CN" sz="1200" b="0" i="0" u="none" strike="noStrike" kern="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21" name="文本框 20"/>
            <p:cNvSpPr txBox="1"/>
            <p:nvPr/>
          </p:nvSpPr>
          <p:spPr>
            <a:xfrm>
              <a:off x="2819467" y="1192345"/>
              <a:ext cx="189079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20XX</a:t>
              </a:r>
              <a:endPar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grpSp>
        <p:nvGrpSpPr>
          <p:cNvPr id="22" name="组合 21"/>
          <p:cNvGrpSpPr/>
          <p:nvPr/>
        </p:nvGrpSpPr>
        <p:grpSpPr>
          <a:xfrm flipH="1">
            <a:off x="1317214" y="2509675"/>
            <a:ext cx="2605767" cy="979745"/>
            <a:chOff x="2104493" y="1192345"/>
            <a:chExt cx="2605767" cy="979745"/>
          </a:xfrm>
        </p:grpSpPr>
        <p:sp>
          <p:nvSpPr>
            <p:cNvPr id="23" name="文本框 22"/>
            <p:cNvSpPr txBox="1"/>
            <p:nvPr/>
          </p:nvSpPr>
          <p:spPr>
            <a:xfrm flipH="1">
              <a:off x="2104493" y="1548842"/>
              <a:ext cx="2605767" cy="623248"/>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rPr>
                <a:t>先告诉他人你的结论，再讲述你的依据，自下而上地思考。</a:t>
              </a:r>
              <a:endParaRPr kumimoji="0" lang="en-US" altLang="zh-CN" sz="1200" b="0" i="0" u="none" strike="noStrike" kern="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24" name="文本框 23"/>
            <p:cNvSpPr txBox="1"/>
            <p:nvPr/>
          </p:nvSpPr>
          <p:spPr>
            <a:xfrm>
              <a:off x="2819467" y="1192345"/>
              <a:ext cx="189079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20XX</a:t>
              </a:r>
              <a:endPar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grpSp>
        <p:nvGrpSpPr>
          <p:cNvPr id="25" name="组合 24"/>
          <p:cNvGrpSpPr/>
          <p:nvPr/>
        </p:nvGrpSpPr>
        <p:grpSpPr>
          <a:xfrm flipH="1">
            <a:off x="3292928" y="5023395"/>
            <a:ext cx="2605767" cy="979745"/>
            <a:chOff x="2104493" y="1192345"/>
            <a:chExt cx="2605767" cy="979745"/>
          </a:xfrm>
        </p:grpSpPr>
        <p:sp>
          <p:nvSpPr>
            <p:cNvPr id="26" name="文本框 25"/>
            <p:cNvSpPr txBox="1"/>
            <p:nvPr/>
          </p:nvSpPr>
          <p:spPr>
            <a:xfrm flipH="1">
              <a:off x="2104493" y="1548842"/>
              <a:ext cx="2605767" cy="623248"/>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rPr>
                <a:t>先告诉他人你的结论，再讲述你的依据，自下而上地思考。</a:t>
              </a:r>
              <a:endParaRPr kumimoji="0" lang="en-US" altLang="zh-CN" sz="1200" b="0" i="0" u="none" strike="noStrike" kern="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27" name="文本框 26"/>
            <p:cNvSpPr txBox="1"/>
            <p:nvPr/>
          </p:nvSpPr>
          <p:spPr>
            <a:xfrm>
              <a:off x="2819467" y="1192345"/>
              <a:ext cx="189079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20XX</a:t>
              </a:r>
              <a:endPar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grpSp>
        <p:nvGrpSpPr>
          <p:cNvPr id="28" name="组合 27"/>
          <p:cNvGrpSpPr/>
          <p:nvPr/>
        </p:nvGrpSpPr>
        <p:grpSpPr>
          <a:xfrm flipH="1">
            <a:off x="6281701" y="5103294"/>
            <a:ext cx="2605767" cy="979745"/>
            <a:chOff x="2104493" y="1192345"/>
            <a:chExt cx="2605767" cy="979745"/>
          </a:xfrm>
        </p:grpSpPr>
        <p:sp>
          <p:nvSpPr>
            <p:cNvPr id="29" name="文本框 28"/>
            <p:cNvSpPr txBox="1"/>
            <p:nvPr/>
          </p:nvSpPr>
          <p:spPr>
            <a:xfrm flipH="1">
              <a:off x="2104493" y="1548842"/>
              <a:ext cx="2605767" cy="623248"/>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rPr>
                <a:t>先告诉他人你的结论，再讲述你的依据，自下而上地思考。</a:t>
              </a:r>
              <a:endParaRPr kumimoji="0" lang="en-US" altLang="zh-CN" sz="1200" b="0" i="0" u="none" strike="noStrike" kern="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30" name="文本框 29"/>
            <p:cNvSpPr txBox="1"/>
            <p:nvPr/>
          </p:nvSpPr>
          <p:spPr>
            <a:xfrm>
              <a:off x="2819467" y="1192345"/>
              <a:ext cx="189079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20XX</a:t>
              </a:r>
              <a:endPar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sp>
        <p:nvSpPr>
          <p:cNvPr id="31" name="文本框 30"/>
          <p:cNvSpPr txBox="1"/>
          <p:nvPr/>
        </p:nvSpPr>
        <p:spPr>
          <a:xfrm>
            <a:off x="4013200" y="510897"/>
            <a:ext cx="41656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实施步骤</a:t>
            </a:r>
            <a:endPar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32" name="直接连接符 31"/>
          <p:cNvCxnSpPr/>
          <p:nvPr/>
        </p:nvCxnSpPr>
        <p:spPr>
          <a:xfrm>
            <a:off x="5778500" y="1443049"/>
            <a:ext cx="635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grpSp>
        <p:nvGrpSpPr>
          <p:cNvPr id="4" name="组合 3"/>
          <p:cNvGrpSpPr/>
          <p:nvPr/>
        </p:nvGrpSpPr>
        <p:grpSpPr>
          <a:xfrm>
            <a:off x="1130133" y="1822629"/>
            <a:ext cx="1306689" cy="1126456"/>
            <a:chOff x="2059806" y="2945331"/>
            <a:chExt cx="1306689" cy="1126456"/>
          </a:xfrm>
          <a:solidFill>
            <a:schemeClr val="bg1"/>
          </a:solidFill>
        </p:grpSpPr>
        <p:sp>
          <p:nvSpPr>
            <p:cNvPr id="5" name="六边形 4"/>
            <p:cNvSpPr/>
            <p:nvPr/>
          </p:nvSpPr>
          <p:spPr>
            <a:xfrm>
              <a:off x="2059806" y="2945331"/>
              <a:ext cx="1306689" cy="112645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6" name="六边形 5"/>
            <p:cNvSpPr/>
            <p:nvPr/>
          </p:nvSpPr>
          <p:spPr>
            <a:xfrm rot="1800000">
              <a:off x="2059806" y="2945331"/>
              <a:ext cx="1306689" cy="112645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grpSp>
      <p:sp>
        <p:nvSpPr>
          <p:cNvPr id="7" name="矩形: 对角圆角 6"/>
          <p:cNvSpPr/>
          <p:nvPr/>
        </p:nvSpPr>
        <p:spPr>
          <a:xfrm>
            <a:off x="2630905" y="1935801"/>
            <a:ext cx="4445290" cy="900112"/>
          </a:xfrm>
          <a:prstGeom prst="round2Diag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8" name="文本框 7"/>
          <p:cNvSpPr txBox="1"/>
          <p:nvPr/>
        </p:nvSpPr>
        <p:spPr>
          <a:xfrm>
            <a:off x="1299410" y="2155025"/>
            <a:ext cx="972152"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关键词</a:t>
            </a:r>
            <a:endParaRPr kumimoji="0" lang="zh-CN" altLang="en-US" sz="20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9" name="文本框 8"/>
          <p:cNvSpPr txBox="1"/>
          <p:nvPr/>
        </p:nvSpPr>
        <p:spPr>
          <a:xfrm>
            <a:off x="3061349" y="2079010"/>
            <a:ext cx="3780404" cy="623248"/>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rPr>
              <a:t>请在此添加您的文本请在此添加您的文本请在此添加您的文本请在此添加您的文本</a:t>
            </a:r>
            <a:endParaRPr kumimoji="0" lang="en-US" altLang="zh-CN" sz="12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grpSp>
        <p:nvGrpSpPr>
          <p:cNvPr id="10" name="组合 9"/>
          <p:cNvGrpSpPr/>
          <p:nvPr/>
        </p:nvGrpSpPr>
        <p:grpSpPr>
          <a:xfrm flipH="1">
            <a:off x="9695617" y="2949085"/>
            <a:ext cx="1306689" cy="1126456"/>
            <a:chOff x="2059806" y="2945331"/>
            <a:chExt cx="1306689" cy="1126456"/>
          </a:xfrm>
          <a:solidFill>
            <a:schemeClr val="bg1"/>
          </a:solidFill>
        </p:grpSpPr>
        <p:sp>
          <p:nvSpPr>
            <p:cNvPr id="11" name="六边形 10"/>
            <p:cNvSpPr/>
            <p:nvPr/>
          </p:nvSpPr>
          <p:spPr>
            <a:xfrm>
              <a:off x="2059806" y="2945331"/>
              <a:ext cx="1306689" cy="112645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2" name="六边形 11"/>
            <p:cNvSpPr/>
            <p:nvPr/>
          </p:nvSpPr>
          <p:spPr>
            <a:xfrm rot="1800000">
              <a:off x="2059806" y="2945331"/>
              <a:ext cx="1306689" cy="112645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grpSp>
      <p:sp>
        <p:nvSpPr>
          <p:cNvPr id="13" name="矩形: 对角圆角 12"/>
          <p:cNvSpPr/>
          <p:nvPr/>
        </p:nvSpPr>
        <p:spPr>
          <a:xfrm flipH="1">
            <a:off x="5056244" y="3062257"/>
            <a:ext cx="4445290" cy="900112"/>
          </a:xfrm>
          <a:prstGeom prst="round2Diag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4" name="文本框 13"/>
          <p:cNvSpPr txBox="1"/>
          <p:nvPr/>
        </p:nvSpPr>
        <p:spPr>
          <a:xfrm flipH="1">
            <a:off x="9860877" y="3281481"/>
            <a:ext cx="972152"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关键词</a:t>
            </a:r>
            <a:endParaRPr kumimoji="0" lang="zh-CN" altLang="en-US" sz="20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5" name="文本框 14"/>
          <p:cNvSpPr txBox="1"/>
          <p:nvPr/>
        </p:nvSpPr>
        <p:spPr>
          <a:xfrm flipH="1">
            <a:off x="5290686" y="3205466"/>
            <a:ext cx="3780404" cy="623248"/>
          </a:xfrm>
          <a:prstGeom prst="rect">
            <a:avLst/>
          </a:prstGeom>
          <a:noFill/>
        </p:spPr>
        <p:txBody>
          <a:bodyPr wrap="square" rtlCol="0">
            <a:spAutoFit/>
          </a:bodyPr>
          <a:lstStyle/>
          <a:p>
            <a:pPr marL="0" marR="0" lvl="0" indent="0" algn="r"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rPr>
              <a:t>请在此添加您的文本请在此添加您的文本请在此添加您的文本请在此添加您的文本</a:t>
            </a:r>
            <a:endParaRPr kumimoji="0" lang="en-US" altLang="zh-CN" sz="12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grpSp>
        <p:nvGrpSpPr>
          <p:cNvPr id="16" name="组合 15"/>
          <p:cNvGrpSpPr/>
          <p:nvPr/>
        </p:nvGrpSpPr>
        <p:grpSpPr>
          <a:xfrm>
            <a:off x="1130133" y="4094191"/>
            <a:ext cx="1306689" cy="1126456"/>
            <a:chOff x="2059806" y="2945331"/>
            <a:chExt cx="1306689" cy="1126456"/>
          </a:xfrm>
          <a:solidFill>
            <a:schemeClr val="bg1"/>
          </a:solidFill>
        </p:grpSpPr>
        <p:sp>
          <p:nvSpPr>
            <p:cNvPr id="17" name="六边形 16"/>
            <p:cNvSpPr/>
            <p:nvPr/>
          </p:nvSpPr>
          <p:spPr>
            <a:xfrm>
              <a:off x="2059806" y="2945331"/>
              <a:ext cx="1306689" cy="112645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8" name="六边形 17"/>
            <p:cNvSpPr/>
            <p:nvPr/>
          </p:nvSpPr>
          <p:spPr>
            <a:xfrm rot="1800000">
              <a:off x="2059806" y="2945331"/>
              <a:ext cx="1306689" cy="112645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grpSp>
      <p:sp>
        <p:nvSpPr>
          <p:cNvPr id="19" name="矩形: 对角圆角 18"/>
          <p:cNvSpPr/>
          <p:nvPr/>
        </p:nvSpPr>
        <p:spPr>
          <a:xfrm>
            <a:off x="2630905" y="4207363"/>
            <a:ext cx="4445290" cy="900112"/>
          </a:xfrm>
          <a:prstGeom prst="round2Diag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20" name="文本框 19"/>
          <p:cNvSpPr txBox="1"/>
          <p:nvPr/>
        </p:nvSpPr>
        <p:spPr>
          <a:xfrm>
            <a:off x="1299410" y="4426587"/>
            <a:ext cx="972152"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关键词</a:t>
            </a:r>
            <a:endParaRPr kumimoji="0" lang="zh-CN" altLang="en-US" sz="20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21" name="文本框 20"/>
          <p:cNvSpPr txBox="1"/>
          <p:nvPr/>
        </p:nvSpPr>
        <p:spPr>
          <a:xfrm>
            <a:off x="3061349" y="4350572"/>
            <a:ext cx="3780404" cy="623248"/>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rPr>
              <a:t>请在此添加您的文本请在此添加您的文本请在此添加您的文本请在此添加您的文本</a:t>
            </a:r>
            <a:endParaRPr kumimoji="0" lang="en-US" altLang="zh-CN" sz="12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grpSp>
        <p:nvGrpSpPr>
          <p:cNvPr id="22" name="组合 21"/>
          <p:cNvGrpSpPr/>
          <p:nvPr/>
        </p:nvGrpSpPr>
        <p:grpSpPr>
          <a:xfrm flipH="1">
            <a:off x="9695617" y="5220647"/>
            <a:ext cx="1306689" cy="1126456"/>
            <a:chOff x="2059806" y="2945331"/>
            <a:chExt cx="1306689" cy="1126456"/>
          </a:xfrm>
          <a:solidFill>
            <a:schemeClr val="bg1"/>
          </a:solidFill>
        </p:grpSpPr>
        <p:sp>
          <p:nvSpPr>
            <p:cNvPr id="23" name="六边形 22"/>
            <p:cNvSpPr/>
            <p:nvPr/>
          </p:nvSpPr>
          <p:spPr>
            <a:xfrm>
              <a:off x="2059806" y="2945331"/>
              <a:ext cx="1306689" cy="112645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24" name="六边形 23"/>
            <p:cNvSpPr/>
            <p:nvPr/>
          </p:nvSpPr>
          <p:spPr>
            <a:xfrm rot="1800000">
              <a:off x="2059806" y="2945331"/>
              <a:ext cx="1306689" cy="112645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grpSp>
      <p:sp>
        <p:nvSpPr>
          <p:cNvPr id="25" name="矩形: 对角圆角 24"/>
          <p:cNvSpPr/>
          <p:nvPr/>
        </p:nvSpPr>
        <p:spPr>
          <a:xfrm flipH="1">
            <a:off x="5056244" y="5333819"/>
            <a:ext cx="4445290" cy="900112"/>
          </a:xfrm>
          <a:prstGeom prst="round2Diag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26" name="文本框 25"/>
          <p:cNvSpPr txBox="1"/>
          <p:nvPr/>
        </p:nvSpPr>
        <p:spPr>
          <a:xfrm flipH="1">
            <a:off x="9860877" y="5553043"/>
            <a:ext cx="972152"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关键词</a:t>
            </a:r>
            <a:endParaRPr kumimoji="0" lang="zh-CN" altLang="en-US" sz="20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27" name="文本框 26"/>
          <p:cNvSpPr txBox="1"/>
          <p:nvPr/>
        </p:nvSpPr>
        <p:spPr>
          <a:xfrm flipH="1">
            <a:off x="5290686" y="5477028"/>
            <a:ext cx="3780404" cy="623248"/>
          </a:xfrm>
          <a:prstGeom prst="rect">
            <a:avLst/>
          </a:prstGeom>
          <a:noFill/>
        </p:spPr>
        <p:txBody>
          <a:bodyPr wrap="square" rtlCol="0">
            <a:spAutoFit/>
          </a:bodyPr>
          <a:lstStyle/>
          <a:p>
            <a:pPr marL="0" marR="0" lvl="0" indent="0" algn="r"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rPr>
              <a:t>请在此添加您的文本请在此添加您的文本请在此添加您的文本请在此添加您的文本</a:t>
            </a:r>
            <a:endParaRPr kumimoji="0" lang="en-US" altLang="zh-CN" sz="12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grpSp>
        <p:nvGrpSpPr>
          <p:cNvPr id="28" name="组合 27"/>
          <p:cNvGrpSpPr/>
          <p:nvPr/>
        </p:nvGrpSpPr>
        <p:grpSpPr>
          <a:xfrm>
            <a:off x="437650" y="407964"/>
            <a:ext cx="3021021" cy="523220"/>
            <a:chOff x="437650" y="407964"/>
            <a:chExt cx="3021021" cy="523220"/>
          </a:xfrm>
        </p:grpSpPr>
        <p:grpSp>
          <p:nvGrpSpPr>
            <p:cNvPr id="29" name="组合 28"/>
            <p:cNvGrpSpPr/>
            <p:nvPr/>
          </p:nvGrpSpPr>
          <p:grpSpPr>
            <a:xfrm>
              <a:off x="437650" y="426743"/>
              <a:ext cx="508052" cy="484171"/>
              <a:chOff x="431503" y="418769"/>
              <a:chExt cx="716729" cy="683038"/>
            </a:xfrm>
          </p:grpSpPr>
          <p:sp>
            <p:nvSpPr>
              <p:cNvPr id="31" name="矩形 30"/>
              <p:cNvSpPr/>
              <p:nvPr/>
            </p:nvSpPr>
            <p:spPr>
              <a:xfrm>
                <a:off x="514223" y="467796"/>
                <a:ext cx="634009" cy="634011"/>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思源宋体 CN"/>
                  <a:ea typeface="Source Han Sans Regular"/>
                  <a:cs typeface="+mn-cs"/>
                </a:endParaRPr>
              </a:p>
            </p:txBody>
          </p:sp>
          <p:sp>
            <p:nvSpPr>
              <p:cNvPr id="32" name="矩形 31"/>
              <p:cNvSpPr/>
              <p:nvPr/>
            </p:nvSpPr>
            <p:spPr>
              <a:xfrm>
                <a:off x="431503" y="418769"/>
                <a:ext cx="634008" cy="634011"/>
              </a:xfrm>
              <a:prstGeom prst="rect">
                <a:avLst/>
              </a:pr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bg1"/>
                  </a:solidFill>
                  <a:effectLst/>
                  <a:uLnTx/>
                  <a:uFillTx/>
                  <a:latin typeface="思源宋体 CN"/>
                  <a:ea typeface="Source Han Sans Regular"/>
                  <a:cs typeface="+mn-cs"/>
                </a:endParaRPr>
              </a:p>
            </p:txBody>
          </p:sp>
        </p:grpSp>
        <p:sp>
          <p:nvSpPr>
            <p:cNvPr id="30" name="文本框 29"/>
            <p:cNvSpPr txBox="1"/>
            <p:nvPr/>
          </p:nvSpPr>
          <p:spPr>
            <a:xfrm>
              <a:off x="1039846" y="407964"/>
              <a:ext cx="2418825" cy="52322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添加其它项目</a:t>
              </a:r>
              <a:endPar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sp>
        <p:nvSpPr>
          <p:cNvPr id="4" name="任意多边形: 形状 3"/>
          <p:cNvSpPr/>
          <p:nvPr/>
        </p:nvSpPr>
        <p:spPr>
          <a:xfrm>
            <a:off x="4815894" y="4875400"/>
            <a:ext cx="2570362" cy="1982600"/>
          </a:xfrm>
          <a:custGeom>
            <a:avLst/>
            <a:gdLst>
              <a:gd name="connsiteX0" fmla="*/ 1860550 w 3721100"/>
              <a:gd name="connsiteY0" fmla="*/ 0 h 2870200"/>
              <a:gd name="connsiteX1" fmla="*/ 3721100 w 3721100"/>
              <a:gd name="connsiteY1" fmla="*/ 1860550 h 2870200"/>
              <a:gd name="connsiteX2" fmla="*/ 3496542 w 3721100"/>
              <a:gd name="connsiteY2" fmla="*/ 2747399 h 2870200"/>
              <a:gd name="connsiteX3" fmla="*/ 3421938 w 3721100"/>
              <a:gd name="connsiteY3" fmla="*/ 2870200 h 2870200"/>
              <a:gd name="connsiteX4" fmla="*/ 2997423 w 3721100"/>
              <a:gd name="connsiteY4" fmla="*/ 2870200 h 2870200"/>
              <a:gd name="connsiteX5" fmla="*/ 3035089 w 3721100"/>
              <a:gd name="connsiteY5" fmla="*/ 2828757 h 2870200"/>
              <a:gd name="connsiteX6" fmla="*/ 3382666 w 3721100"/>
              <a:gd name="connsiteY6" fmla="*/ 1860550 h 2870200"/>
              <a:gd name="connsiteX7" fmla="*/ 1860550 w 3721100"/>
              <a:gd name="connsiteY7" fmla="*/ 338434 h 2870200"/>
              <a:gd name="connsiteX8" fmla="*/ 338434 w 3721100"/>
              <a:gd name="connsiteY8" fmla="*/ 1860550 h 2870200"/>
              <a:gd name="connsiteX9" fmla="*/ 686012 w 3721100"/>
              <a:gd name="connsiteY9" fmla="*/ 2828757 h 2870200"/>
              <a:gd name="connsiteX10" fmla="*/ 723678 w 3721100"/>
              <a:gd name="connsiteY10" fmla="*/ 2870200 h 2870200"/>
              <a:gd name="connsiteX11" fmla="*/ 299162 w 3721100"/>
              <a:gd name="connsiteY11" fmla="*/ 2870200 h 2870200"/>
              <a:gd name="connsiteX12" fmla="*/ 224559 w 3721100"/>
              <a:gd name="connsiteY12" fmla="*/ 2747399 h 2870200"/>
              <a:gd name="connsiteX13" fmla="*/ 0 w 3721100"/>
              <a:gd name="connsiteY13" fmla="*/ 1860550 h 2870200"/>
              <a:gd name="connsiteX14" fmla="*/ 1860550 w 3721100"/>
              <a:gd name="connsiteY14" fmla="*/ 0 h 287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21100" h="2870200">
                <a:moveTo>
                  <a:pt x="1860550" y="0"/>
                </a:moveTo>
                <a:cubicBezTo>
                  <a:pt x="2888103" y="0"/>
                  <a:pt x="3721100" y="832997"/>
                  <a:pt x="3721100" y="1860550"/>
                </a:cubicBezTo>
                <a:cubicBezTo>
                  <a:pt x="3721100" y="2181660"/>
                  <a:pt x="3639753" y="2483771"/>
                  <a:pt x="3496542" y="2747399"/>
                </a:cubicBezTo>
                <a:lnTo>
                  <a:pt x="3421938" y="2870200"/>
                </a:lnTo>
                <a:lnTo>
                  <a:pt x="2997423" y="2870200"/>
                </a:lnTo>
                <a:lnTo>
                  <a:pt x="3035089" y="2828757"/>
                </a:lnTo>
                <a:cubicBezTo>
                  <a:pt x="3252228" y="2565646"/>
                  <a:pt x="3382666" y="2228331"/>
                  <a:pt x="3382666" y="1860550"/>
                </a:cubicBezTo>
                <a:cubicBezTo>
                  <a:pt x="3382666" y="1019909"/>
                  <a:pt x="2701191" y="338434"/>
                  <a:pt x="1860550" y="338434"/>
                </a:cubicBezTo>
                <a:cubicBezTo>
                  <a:pt x="1019909" y="338434"/>
                  <a:pt x="338434" y="1019909"/>
                  <a:pt x="338434" y="1860550"/>
                </a:cubicBezTo>
                <a:cubicBezTo>
                  <a:pt x="338434" y="2228331"/>
                  <a:pt x="468873" y="2565646"/>
                  <a:pt x="686012" y="2828757"/>
                </a:cubicBezTo>
                <a:lnTo>
                  <a:pt x="723678" y="2870200"/>
                </a:lnTo>
                <a:lnTo>
                  <a:pt x="299162" y="2870200"/>
                </a:lnTo>
                <a:lnTo>
                  <a:pt x="224559" y="2747399"/>
                </a:lnTo>
                <a:cubicBezTo>
                  <a:pt x="81348" y="2483771"/>
                  <a:pt x="0" y="2181660"/>
                  <a:pt x="0" y="1860550"/>
                </a:cubicBezTo>
                <a:cubicBezTo>
                  <a:pt x="0" y="832997"/>
                  <a:pt x="832997" y="0"/>
                  <a:pt x="186055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5" name="等腰三角形 4"/>
          <p:cNvSpPr/>
          <p:nvPr/>
        </p:nvSpPr>
        <p:spPr>
          <a:xfrm rot="4423416">
            <a:off x="7246133" y="5610055"/>
            <a:ext cx="264986" cy="2284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6" name="泪滴形 5"/>
          <p:cNvSpPr/>
          <p:nvPr/>
        </p:nvSpPr>
        <p:spPr>
          <a:xfrm rot="17853433" flipH="1">
            <a:off x="8531036" y="4783814"/>
            <a:ext cx="879753" cy="879753"/>
          </a:xfrm>
          <a:prstGeom prst="teardrop">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7" name="直接连接符 6"/>
          <p:cNvCxnSpPr>
            <a:endCxn id="5" idx="3"/>
          </p:cNvCxnSpPr>
          <p:nvPr/>
        </p:nvCxnSpPr>
        <p:spPr>
          <a:xfrm rot="21283687" flipH="1">
            <a:off x="7252887" y="5406599"/>
            <a:ext cx="1353523" cy="288113"/>
          </a:xfrm>
          <a:prstGeom prst="line">
            <a:avLst/>
          </a:prstGeom>
          <a:solidFill>
            <a:srgbClr val="E16A52"/>
          </a:solidFill>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8865944" y="5083951"/>
            <a:ext cx="209938" cy="306028"/>
            <a:chOff x="8865944" y="4787089"/>
            <a:chExt cx="209938" cy="306028"/>
          </a:xfrm>
          <a:solidFill>
            <a:srgbClr val="649CC7"/>
          </a:solidFill>
        </p:grpSpPr>
        <p:sp>
          <p:nvSpPr>
            <p:cNvPr id="9" name="AutoShape 97"/>
            <p:cNvSpPr/>
            <p:nvPr/>
          </p:nvSpPr>
          <p:spPr bwMode="auto">
            <a:xfrm>
              <a:off x="8865944" y="4787089"/>
              <a:ext cx="209938" cy="30602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sp>
          <p:nvSpPr>
            <p:cNvPr id="10" name="AutoShape 98"/>
            <p:cNvSpPr/>
            <p:nvPr/>
          </p:nvSpPr>
          <p:spPr bwMode="auto">
            <a:xfrm>
              <a:off x="8951588" y="4815813"/>
              <a:ext cx="38645" cy="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sp>
          <p:nvSpPr>
            <p:cNvPr id="11" name="AutoShape 99"/>
            <p:cNvSpPr/>
            <p:nvPr/>
          </p:nvSpPr>
          <p:spPr bwMode="auto">
            <a:xfrm>
              <a:off x="8961511" y="5054995"/>
              <a:ext cx="18800" cy="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grpSp>
      <p:grpSp>
        <p:nvGrpSpPr>
          <p:cNvPr id="12" name="组合 11"/>
          <p:cNvGrpSpPr/>
          <p:nvPr/>
        </p:nvGrpSpPr>
        <p:grpSpPr>
          <a:xfrm>
            <a:off x="5693053" y="5734116"/>
            <a:ext cx="818401" cy="818401"/>
            <a:chOff x="5693053" y="5437254"/>
            <a:chExt cx="818401" cy="818401"/>
          </a:xfrm>
          <a:solidFill>
            <a:schemeClr val="bg1"/>
          </a:solidFill>
        </p:grpSpPr>
        <p:sp>
          <p:nvSpPr>
            <p:cNvPr id="13" name="AutoShape 123"/>
            <p:cNvSpPr/>
            <p:nvPr/>
          </p:nvSpPr>
          <p:spPr bwMode="auto">
            <a:xfrm>
              <a:off x="5693053" y="5437254"/>
              <a:ext cx="818401" cy="8184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sp>
          <p:nvSpPr>
            <p:cNvPr id="14" name="AutoShape 124"/>
            <p:cNvSpPr/>
            <p:nvPr/>
          </p:nvSpPr>
          <p:spPr bwMode="auto">
            <a:xfrm>
              <a:off x="5923884" y="5666686"/>
              <a:ext cx="358138" cy="358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sp>
          <p:nvSpPr>
            <p:cNvPr id="15" name="AutoShape 125"/>
            <p:cNvSpPr/>
            <p:nvPr/>
          </p:nvSpPr>
          <p:spPr bwMode="auto">
            <a:xfrm>
              <a:off x="5999431" y="5743630"/>
              <a:ext cx="205650" cy="2056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grpSp>
      <p:sp>
        <p:nvSpPr>
          <p:cNvPr id="16" name="等腰三角形 15"/>
          <p:cNvSpPr/>
          <p:nvPr/>
        </p:nvSpPr>
        <p:spPr>
          <a:xfrm>
            <a:off x="5957253" y="4657998"/>
            <a:ext cx="264986" cy="2284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17" name="泪滴形 16"/>
          <p:cNvSpPr/>
          <p:nvPr/>
        </p:nvSpPr>
        <p:spPr>
          <a:xfrm rot="8049909">
            <a:off x="5626636" y="2714876"/>
            <a:ext cx="879753" cy="879753"/>
          </a:xfrm>
          <a:prstGeom prst="teardrop">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18" name="直接连接符 17"/>
          <p:cNvCxnSpPr/>
          <p:nvPr/>
        </p:nvCxnSpPr>
        <p:spPr>
          <a:xfrm>
            <a:off x="6066513" y="3342391"/>
            <a:ext cx="23234" cy="1345805"/>
          </a:xfrm>
          <a:prstGeom prst="line">
            <a:avLst/>
          </a:prstGeom>
          <a:solidFill>
            <a:srgbClr val="E16A52"/>
          </a:solidFill>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5963877" y="3036255"/>
            <a:ext cx="209938" cy="306028"/>
            <a:chOff x="5963877" y="2739393"/>
            <a:chExt cx="209938" cy="306028"/>
          </a:xfrm>
          <a:solidFill>
            <a:srgbClr val="649CC7"/>
          </a:solidFill>
        </p:grpSpPr>
        <p:sp>
          <p:nvSpPr>
            <p:cNvPr id="20" name="AutoShape 113"/>
            <p:cNvSpPr/>
            <p:nvPr/>
          </p:nvSpPr>
          <p:spPr bwMode="auto">
            <a:xfrm>
              <a:off x="5963877" y="2739393"/>
              <a:ext cx="209938" cy="30602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sp>
          <p:nvSpPr>
            <p:cNvPr id="21" name="AutoShape 114"/>
            <p:cNvSpPr/>
            <p:nvPr/>
          </p:nvSpPr>
          <p:spPr bwMode="auto">
            <a:xfrm>
              <a:off x="6011400" y="2787438"/>
              <a:ext cx="62145" cy="621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grpSp>
      <p:sp>
        <p:nvSpPr>
          <p:cNvPr id="22" name="等腰三角形 21"/>
          <p:cNvSpPr/>
          <p:nvPr/>
        </p:nvSpPr>
        <p:spPr>
          <a:xfrm rot="17176584" flipH="1">
            <a:off x="4680881" y="5610055"/>
            <a:ext cx="264986" cy="2284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23" name="泪滴形 22"/>
          <p:cNvSpPr/>
          <p:nvPr/>
        </p:nvSpPr>
        <p:spPr>
          <a:xfrm rot="3746567">
            <a:off x="2781211" y="4783814"/>
            <a:ext cx="879753" cy="879753"/>
          </a:xfrm>
          <a:prstGeom prst="teardrop">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24" name="直接连接符 23"/>
          <p:cNvCxnSpPr>
            <a:endCxn id="22" idx="3"/>
          </p:cNvCxnSpPr>
          <p:nvPr/>
        </p:nvCxnSpPr>
        <p:spPr>
          <a:xfrm rot="316313">
            <a:off x="3585590" y="5406599"/>
            <a:ext cx="1353523" cy="288113"/>
          </a:xfrm>
          <a:prstGeom prst="line">
            <a:avLst/>
          </a:prstGeom>
          <a:solidFill>
            <a:srgbClr val="E16A52"/>
          </a:solidFill>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3068073" y="5110584"/>
            <a:ext cx="306028" cy="257461"/>
            <a:chOff x="3068073" y="4813722"/>
            <a:chExt cx="306028" cy="257461"/>
          </a:xfrm>
          <a:solidFill>
            <a:srgbClr val="649CC7"/>
          </a:solidFill>
        </p:grpSpPr>
        <p:sp>
          <p:nvSpPr>
            <p:cNvPr id="26" name="AutoShape 120"/>
            <p:cNvSpPr/>
            <p:nvPr/>
          </p:nvSpPr>
          <p:spPr bwMode="auto">
            <a:xfrm>
              <a:off x="3144840" y="4880569"/>
              <a:ext cx="152492" cy="15249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sp>
          <p:nvSpPr>
            <p:cNvPr id="27" name="AutoShape 121"/>
            <p:cNvSpPr/>
            <p:nvPr/>
          </p:nvSpPr>
          <p:spPr bwMode="auto">
            <a:xfrm>
              <a:off x="3182964" y="4918691"/>
              <a:ext cx="42823" cy="4282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sp>
          <p:nvSpPr>
            <p:cNvPr id="28" name="AutoShape 122"/>
            <p:cNvSpPr/>
            <p:nvPr/>
          </p:nvSpPr>
          <p:spPr bwMode="auto">
            <a:xfrm>
              <a:off x="3068073" y="4813722"/>
              <a:ext cx="306028" cy="2574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38100" tIns="38100" rIns="38100" bIns="3810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a:ln>
                  <a:noFill/>
                </a:ln>
                <a:solidFill>
                  <a:schemeClr val="bg1"/>
                </a:solidFill>
                <a:effectLst>
                  <a:outerShdw blurRad="38100" dist="38100" dir="2700000" algn="tl">
                    <a:srgbClr val="000000"/>
                  </a:outerShdw>
                </a:effectLst>
                <a:uLnTx/>
                <a:uFillTx/>
                <a:latin typeface="站酷文艺体" panose="02000603000000000000" pitchFamily="2" charset="-122"/>
                <a:ea typeface="站酷文艺体" panose="02000603000000000000" pitchFamily="2" charset="-122"/>
                <a:cs typeface="+mn-cs"/>
              </a:endParaRPr>
            </a:p>
          </p:txBody>
        </p:sp>
      </p:grpSp>
      <p:sp>
        <p:nvSpPr>
          <p:cNvPr id="29" name="文本框 28"/>
          <p:cNvSpPr txBox="1"/>
          <p:nvPr/>
        </p:nvSpPr>
        <p:spPr>
          <a:xfrm>
            <a:off x="4358731" y="1949531"/>
            <a:ext cx="3429628" cy="623248"/>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rPr>
              <a:t>先告诉他人你的结论，再讲述你的依据，自下而上地思考，自上而下地表达。</a:t>
            </a:r>
            <a:endParaRPr kumimoji="0" lang="en-US" altLang="zh-CN" sz="1200" b="0" i="0" u="none" strike="noStrike" kern="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30" name="文本框 29"/>
          <p:cNvSpPr txBox="1"/>
          <p:nvPr/>
        </p:nvSpPr>
        <p:spPr>
          <a:xfrm flipH="1">
            <a:off x="5475273" y="1675532"/>
            <a:ext cx="119654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添加标题</a:t>
            </a:r>
            <a:endPar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31" name="文本框 30"/>
          <p:cNvSpPr txBox="1"/>
          <p:nvPr/>
        </p:nvSpPr>
        <p:spPr>
          <a:xfrm>
            <a:off x="7225663" y="4009665"/>
            <a:ext cx="3429628" cy="623248"/>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rPr>
              <a:t>先告诉他人你的结论，再讲述你的依据，自下而上地思考，自上而下地表达。</a:t>
            </a:r>
            <a:endParaRPr kumimoji="0" lang="en-US" altLang="zh-CN" sz="1200" b="0" i="0" u="none" strike="noStrike" kern="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32" name="文本框 31"/>
          <p:cNvSpPr txBox="1"/>
          <p:nvPr/>
        </p:nvSpPr>
        <p:spPr>
          <a:xfrm flipH="1">
            <a:off x="8342205" y="3735666"/>
            <a:ext cx="119654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添加标题</a:t>
            </a:r>
            <a:endPar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33" name="文本框 32"/>
          <p:cNvSpPr txBox="1"/>
          <p:nvPr/>
        </p:nvSpPr>
        <p:spPr>
          <a:xfrm>
            <a:off x="1489561" y="4009665"/>
            <a:ext cx="3429628" cy="623248"/>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rPr>
              <a:t>先告诉他人你的结论，再讲述你的依据，自下而上地思考，自上而下地表达。</a:t>
            </a:r>
            <a:endParaRPr kumimoji="0" lang="en-US" altLang="zh-CN" sz="1200" b="0" i="0" u="none" strike="noStrike" kern="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34" name="文本框 33"/>
          <p:cNvSpPr txBox="1"/>
          <p:nvPr/>
        </p:nvSpPr>
        <p:spPr>
          <a:xfrm flipH="1">
            <a:off x="2606103" y="3735666"/>
            <a:ext cx="119654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添加标题</a:t>
            </a:r>
            <a:endParaRPr kumimoji="0" lang="zh-CN" altLang="en-US" sz="1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nvGrpSpPr>
          <p:cNvPr id="40" name="组合 39"/>
          <p:cNvGrpSpPr/>
          <p:nvPr/>
        </p:nvGrpSpPr>
        <p:grpSpPr>
          <a:xfrm>
            <a:off x="437650" y="407964"/>
            <a:ext cx="3021021" cy="523220"/>
            <a:chOff x="437650" y="407964"/>
            <a:chExt cx="3021021" cy="523220"/>
          </a:xfrm>
        </p:grpSpPr>
        <p:grpSp>
          <p:nvGrpSpPr>
            <p:cNvPr id="36" name="组合 35"/>
            <p:cNvGrpSpPr/>
            <p:nvPr/>
          </p:nvGrpSpPr>
          <p:grpSpPr>
            <a:xfrm>
              <a:off x="437650" y="426743"/>
              <a:ext cx="508052" cy="484171"/>
              <a:chOff x="431503" y="418769"/>
              <a:chExt cx="716729" cy="683038"/>
            </a:xfrm>
          </p:grpSpPr>
          <p:sp>
            <p:nvSpPr>
              <p:cNvPr id="38" name="矩形 37"/>
              <p:cNvSpPr/>
              <p:nvPr/>
            </p:nvSpPr>
            <p:spPr>
              <a:xfrm>
                <a:off x="514223" y="467796"/>
                <a:ext cx="634009" cy="634011"/>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思源宋体 CN"/>
                  <a:ea typeface="Source Han Sans Regular"/>
                  <a:cs typeface="+mn-cs"/>
                </a:endParaRPr>
              </a:p>
            </p:txBody>
          </p:sp>
          <p:sp>
            <p:nvSpPr>
              <p:cNvPr id="39" name="矩形 38"/>
              <p:cNvSpPr/>
              <p:nvPr/>
            </p:nvSpPr>
            <p:spPr>
              <a:xfrm>
                <a:off x="431503" y="418769"/>
                <a:ext cx="634008" cy="634011"/>
              </a:xfrm>
              <a:prstGeom prst="rect">
                <a:avLst/>
              </a:pr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bg1"/>
                  </a:solidFill>
                  <a:effectLst/>
                  <a:uLnTx/>
                  <a:uFillTx/>
                  <a:latin typeface="思源宋体 CN"/>
                  <a:ea typeface="Source Han Sans Regular"/>
                  <a:cs typeface="+mn-cs"/>
                </a:endParaRPr>
              </a:p>
            </p:txBody>
          </p:sp>
        </p:grpSp>
        <p:sp>
          <p:nvSpPr>
            <p:cNvPr id="37" name="文本框 36"/>
            <p:cNvSpPr txBox="1"/>
            <p:nvPr/>
          </p:nvSpPr>
          <p:spPr>
            <a:xfrm>
              <a:off x="1039846" y="407964"/>
              <a:ext cx="2418825" cy="52322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添加其它项目</a:t>
              </a:r>
              <a:endPar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sp>
        <p:nvSpPr>
          <p:cNvPr id="2" name="矩形 1"/>
          <p:cNvSpPr/>
          <p:nvPr/>
        </p:nvSpPr>
        <p:spPr>
          <a:xfrm>
            <a:off x="0" y="2374899"/>
            <a:ext cx="12192000" cy="37498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站酷文艺体" panose="02000603000000000000" pitchFamily="2" charset="-122"/>
              <a:cs typeface="+mn-cs"/>
            </a:endParaRPr>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b="3298"/>
          <a:stretch>
            <a:fillRect/>
          </a:stretch>
        </p:blipFill>
        <p:spPr>
          <a:xfrm>
            <a:off x="7591991" y="1275876"/>
            <a:ext cx="3360264" cy="6750524"/>
          </a:xfrm>
          <a:prstGeom prst="rect">
            <a:avLst/>
          </a:prstGeom>
        </p:spPr>
      </p:pic>
      <p:sp>
        <p:nvSpPr>
          <p:cNvPr id="4" name="文本框 3"/>
          <p:cNvSpPr txBox="1"/>
          <p:nvPr/>
        </p:nvSpPr>
        <p:spPr>
          <a:xfrm flipH="1">
            <a:off x="461096" y="3814768"/>
            <a:ext cx="6435003" cy="1358064"/>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rPr>
              <a:t>先告诉他人你的结论，再讲述你的依据，自下而上地思考。先告诉他人你的结论，再讲述你的依据，自下而上地思考。先告诉他人你的结论，再讲述你的依据，自下而上地思考。先告诉他人你的结论，再讲述你的依据，自下而上地思考。先告诉他人你的结论，再讲述你的依据，自下而上地思考。</a:t>
            </a:r>
            <a:endParaRPr kumimoji="0" lang="en-US" altLang="zh-CN" sz="1400" b="0" i="0" u="none" strike="noStrike" kern="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5" name="文本框 4"/>
          <p:cNvSpPr txBox="1"/>
          <p:nvPr/>
        </p:nvSpPr>
        <p:spPr>
          <a:xfrm>
            <a:off x="155960" y="3082665"/>
            <a:ext cx="498754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000" b="0" i="0" u="none" strike="noStrike" kern="1200" cap="none" spc="3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在此添加相关标题</a:t>
            </a:r>
            <a:endParaRPr kumimoji="0" lang="zh-CN" altLang="en-US" sz="4000" b="0" i="0" u="none" strike="noStrike" kern="1200" cap="none" spc="3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cxnSp>
        <p:nvCxnSpPr>
          <p:cNvPr id="6" name="直接连接符 5"/>
          <p:cNvCxnSpPr/>
          <p:nvPr/>
        </p:nvCxnSpPr>
        <p:spPr>
          <a:xfrm>
            <a:off x="562697" y="5507800"/>
            <a:ext cx="1583603" cy="0"/>
          </a:xfrm>
          <a:prstGeom prst="line">
            <a:avLst/>
          </a:prstGeom>
          <a:ln>
            <a:solidFill>
              <a:srgbClr val="649CC7"/>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37650" y="407964"/>
            <a:ext cx="3021021" cy="523220"/>
            <a:chOff x="437650" y="407964"/>
            <a:chExt cx="3021021" cy="523220"/>
          </a:xfrm>
        </p:grpSpPr>
        <p:grpSp>
          <p:nvGrpSpPr>
            <p:cNvPr id="9" name="组合 8"/>
            <p:cNvGrpSpPr/>
            <p:nvPr/>
          </p:nvGrpSpPr>
          <p:grpSpPr>
            <a:xfrm>
              <a:off x="437650" y="426743"/>
              <a:ext cx="508052" cy="484171"/>
              <a:chOff x="431503" y="418769"/>
              <a:chExt cx="716729" cy="683038"/>
            </a:xfrm>
          </p:grpSpPr>
          <p:sp>
            <p:nvSpPr>
              <p:cNvPr id="11" name="矩形 10"/>
              <p:cNvSpPr/>
              <p:nvPr/>
            </p:nvSpPr>
            <p:spPr>
              <a:xfrm>
                <a:off x="514223" y="467796"/>
                <a:ext cx="634009" cy="634011"/>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思源宋体 CN"/>
                  <a:ea typeface="Source Han Sans Regular"/>
                  <a:cs typeface="+mn-cs"/>
                </a:endParaRPr>
              </a:p>
            </p:txBody>
          </p:sp>
          <p:sp>
            <p:nvSpPr>
              <p:cNvPr id="12" name="矩形 11"/>
              <p:cNvSpPr/>
              <p:nvPr/>
            </p:nvSpPr>
            <p:spPr>
              <a:xfrm>
                <a:off x="431503" y="418769"/>
                <a:ext cx="634008" cy="634011"/>
              </a:xfrm>
              <a:prstGeom prst="rect">
                <a:avLst/>
              </a:pr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bg1"/>
                  </a:solidFill>
                  <a:effectLst/>
                  <a:uLnTx/>
                  <a:uFillTx/>
                  <a:latin typeface="思源宋体 CN"/>
                  <a:ea typeface="Source Han Sans Regular"/>
                  <a:cs typeface="+mn-cs"/>
                </a:endParaRPr>
              </a:p>
            </p:txBody>
          </p:sp>
        </p:grpSp>
        <p:sp>
          <p:nvSpPr>
            <p:cNvPr id="10" name="文本框 9"/>
            <p:cNvSpPr txBox="1"/>
            <p:nvPr/>
          </p:nvSpPr>
          <p:spPr>
            <a:xfrm>
              <a:off x="1039846" y="407964"/>
              <a:ext cx="2418825" cy="52322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添加其它项目</a:t>
              </a:r>
              <a:endPar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grpSp>
      <p:pic>
        <p:nvPicPr>
          <p:cNvPr id="16" name="图片 15" descr="图片包含 户外, 人, 风筝, 飞行&#10;&#10;描述已自动生成"/>
          <p:cNvPicPr>
            <a:picLocks noChangeAspect="1"/>
          </p:cNvPicPr>
          <p:nvPr/>
        </p:nvPicPr>
        <p:blipFill>
          <a:blip r:embed="rId2" cstate="screen"/>
          <a:srcRect/>
          <a:stretch>
            <a:fillRect/>
          </a:stretch>
        </p:blipFill>
        <p:spPr>
          <a:xfrm>
            <a:off x="7783471" y="1468623"/>
            <a:ext cx="2966193" cy="6365035"/>
          </a:xfrm>
          <a:custGeom>
            <a:avLst/>
            <a:gdLst>
              <a:gd name="connsiteX0" fmla="*/ 302380 w 2966193"/>
              <a:gd name="connsiteY0" fmla="*/ 0 h 6365035"/>
              <a:gd name="connsiteX1" fmla="*/ 619157 w 2966193"/>
              <a:gd name="connsiteY1" fmla="*/ 0 h 6365035"/>
              <a:gd name="connsiteX2" fmla="*/ 681552 w 2966193"/>
              <a:gd name="connsiteY2" fmla="*/ 62168 h 6365035"/>
              <a:gd name="connsiteX3" fmla="*/ 854341 w 2966193"/>
              <a:gd name="connsiteY3" fmla="*/ 234325 h 6365035"/>
              <a:gd name="connsiteX4" fmla="*/ 2121453 w 2966193"/>
              <a:gd name="connsiteY4" fmla="*/ 234325 h 6365035"/>
              <a:gd name="connsiteX5" fmla="*/ 2169450 w 2966193"/>
              <a:gd name="connsiteY5" fmla="*/ 229543 h 6365035"/>
              <a:gd name="connsiteX6" fmla="*/ 2289440 w 2966193"/>
              <a:gd name="connsiteY6" fmla="*/ 62168 h 6365035"/>
              <a:gd name="connsiteX7" fmla="*/ 2347037 w 2966193"/>
              <a:gd name="connsiteY7" fmla="*/ 0 h 6365035"/>
              <a:gd name="connsiteX8" fmla="*/ 2663814 w 2966193"/>
              <a:gd name="connsiteY8" fmla="*/ 4783 h 6365035"/>
              <a:gd name="connsiteX9" fmla="*/ 2745408 w 2966193"/>
              <a:gd name="connsiteY9" fmla="*/ 14346 h 6365035"/>
              <a:gd name="connsiteX10" fmla="*/ 2966193 w 2966193"/>
              <a:gd name="connsiteY10" fmla="*/ 310840 h 6365035"/>
              <a:gd name="connsiteX11" fmla="*/ 2966193 w 2966193"/>
              <a:gd name="connsiteY11" fmla="*/ 6054196 h 6365035"/>
              <a:gd name="connsiteX12" fmla="*/ 2961393 w 2966193"/>
              <a:gd name="connsiteY12" fmla="*/ 6078108 h 6365035"/>
              <a:gd name="connsiteX13" fmla="*/ 2942194 w 2966193"/>
              <a:gd name="connsiteY13" fmla="*/ 6178532 h 6365035"/>
              <a:gd name="connsiteX14" fmla="*/ 2654215 w 2966193"/>
              <a:gd name="connsiteY14" fmla="*/ 6365035 h 6365035"/>
              <a:gd name="connsiteX15" fmla="*/ 311979 w 2966193"/>
              <a:gd name="connsiteY15" fmla="*/ 6365035 h 6365035"/>
              <a:gd name="connsiteX16" fmla="*/ 283182 w 2966193"/>
              <a:gd name="connsiteY16" fmla="*/ 6360254 h 6365035"/>
              <a:gd name="connsiteX17" fmla="*/ 9601 w 2966193"/>
              <a:gd name="connsiteY17" fmla="*/ 6140275 h 6365035"/>
              <a:gd name="connsiteX18" fmla="*/ 0 w 2966193"/>
              <a:gd name="connsiteY18" fmla="*/ 6087671 h 6365035"/>
              <a:gd name="connsiteX19" fmla="*/ 0 w 2966193"/>
              <a:gd name="connsiteY19" fmla="*/ 277366 h 6365035"/>
              <a:gd name="connsiteX20" fmla="*/ 4800 w 2966193"/>
              <a:gd name="connsiteY20" fmla="*/ 263020 h 6365035"/>
              <a:gd name="connsiteX21" fmla="*/ 302380 w 2966193"/>
              <a:gd name="connsiteY21" fmla="*/ 0 h 636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66193" h="6365035">
                <a:moveTo>
                  <a:pt x="302380" y="0"/>
                </a:moveTo>
                <a:cubicBezTo>
                  <a:pt x="407972" y="0"/>
                  <a:pt x="513565" y="0"/>
                  <a:pt x="619157" y="0"/>
                </a:cubicBezTo>
                <a:cubicBezTo>
                  <a:pt x="662354" y="0"/>
                  <a:pt x="681552" y="19129"/>
                  <a:pt x="681552" y="62168"/>
                </a:cubicBezTo>
                <a:cubicBezTo>
                  <a:pt x="681552" y="172158"/>
                  <a:pt x="743949" y="234325"/>
                  <a:pt x="854341" y="234325"/>
                </a:cubicBezTo>
                <a:cubicBezTo>
                  <a:pt x="1276711" y="234325"/>
                  <a:pt x="1699082" y="234325"/>
                  <a:pt x="2121453" y="234325"/>
                </a:cubicBezTo>
                <a:cubicBezTo>
                  <a:pt x="2135852" y="234325"/>
                  <a:pt x="2155050" y="234325"/>
                  <a:pt x="2169450" y="229543"/>
                </a:cubicBezTo>
                <a:cubicBezTo>
                  <a:pt x="2246244" y="210415"/>
                  <a:pt x="2289440" y="148247"/>
                  <a:pt x="2289440" y="62168"/>
                </a:cubicBezTo>
                <a:cubicBezTo>
                  <a:pt x="2289440" y="19129"/>
                  <a:pt x="2303840" y="0"/>
                  <a:pt x="2347037" y="0"/>
                </a:cubicBezTo>
                <a:cubicBezTo>
                  <a:pt x="2452630" y="0"/>
                  <a:pt x="2558221" y="0"/>
                  <a:pt x="2663814" y="4783"/>
                </a:cubicBezTo>
                <a:cubicBezTo>
                  <a:pt x="2692613" y="4783"/>
                  <a:pt x="2721410" y="4783"/>
                  <a:pt x="2745408" y="14346"/>
                </a:cubicBezTo>
                <a:cubicBezTo>
                  <a:pt x="2855801" y="43041"/>
                  <a:pt x="2966193" y="153029"/>
                  <a:pt x="2966193" y="310840"/>
                </a:cubicBezTo>
                <a:cubicBezTo>
                  <a:pt x="2961393" y="2223698"/>
                  <a:pt x="2966193" y="4136556"/>
                  <a:pt x="2966193" y="6054196"/>
                </a:cubicBezTo>
                <a:cubicBezTo>
                  <a:pt x="2966193" y="6058978"/>
                  <a:pt x="2966193" y="6068544"/>
                  <a:pt x="2961393" y="6078108"/>
                </a:cubicBezTo>
                <a:cubicBezTo>
                  <a:pt x="2956594" y="6111583"/>
                  <a:pt x="2951794" y="6149839"/>
                  <a:pt x="2942194" y="6178532"/>
                </a:cubicBezTo>
                <a:cubicBezTo>
                  <a:pt x="2894197" y="6293304"/>
                  <a:pt x="2783805" y="6365035"/>
                  <a:pt x="2654215" y="6365035"/>
                </a:cubicBezTo>
                <a:lnTo>
                  <a:pt x="311979" y="6365035"/>
                </a:lnTo>
                <a:cubicBezTo>
                  <a:pt x="302380" y="6365035"/>
                  <a:pt x="292781" y="6360254"/>
                  <a:pt x="283182" y="6360254"/>
                </a:cubicBezTo>
                <a:cubicBezTo>
                  <a:pt x="153590" y="6355471"/>
                  <a:pt x="43198" y="6264611"/>
                  <a:pt x="9601" y="6140275"/>
                </a:cubicBezTo>
                <a:cubicBezTo>
                  <a:pt x="4800" y="6121146"/>
                  <a:pt x="4800" y="6106800"/>
                  <a:pt x="0" y="6087671"/>
                </a:cubicBezTo>
                <a:cubicBezTo>
                  <a:pt x="0" y="4150902"/>
                  <a:pt x="0" y="2214133"/>
                  <a:pt x="0" y="277366"/>
                </a:cubicBezTo>
                <a:cubicBezTo>
                  <a:pt x="0" y="272583"/>
                  <a:pt x="4800" y="267801"/>
                  <a:pt x="4800" y="263020"/>
                </a:cubicBezTo>
                <a:cubicBezTo>
                  <a:pt x="23999" y="109989"/>
                  <a:pt x="148790" y="0"/>
                  <a:pt x="302380" y="0"/>
                </a:cubicBezTo>
                <a:close/>
              </a:path>
            </a:pathLst>
          </a:cu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1684862" y="2634838"/>
            <a:ext cx="9793088"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7200" b="1" i="0" u="none" strike="noStrike" kern="1200" cap="none" spc="60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感谢老师耐心指导！</a:t>
            </a:r>
            <a:endParaRPr kumimoji="0" lang="zh-CN" altLang="en-US" sz="7200" b="1" i="0" u="none" strike="noStrike" kern="1200" cap="none" spc="60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9" name="文本框 8"/>
          <p:cNvSpPr txBox="1"/>
          <p:nvPr/>
        </p:nvSpPr>
        <p:spPr>
          <a:xfrm>
            <a:off x="3827748" y="3884746"/>
            <a:ext cx="453650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稻壳设计大学</a:t>
            </a:r>
            <a:r>
              <a:rPr kumimoji="0" lang="en-US" altLang="zh-CN"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a:t>
            </a:r>
            <a:r>
              <a:rPr kumimoji="0" lang="zh-CN" altLang="en-US"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设计学院</a:t>
            </a:r>
            <a:r>
              <a:rPr kumimoji="0" lang="en-US" altLang="zh-CN"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a:t>
            </a:r>
            <a:r>
              <a:rPr kumimoji="0" lang="zh-CN" altLang="en-US"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rPr>
              <a:t>文档设计专业二班</a:t>
            </a: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站酷文艺体" panose="02000603000000000000" pitchFamily="2" charset="-122"/>
              <a:cs typeface="+mn-cs"/>
            </a:endParaRPr>
          </a:p>
        </p:txBody>
      </p:sp>
      <p:sp>
        <p:nvSpPr>
          <p:cNvPr id="11" name="文本框 10"/>
          <p:cNvSpPr txBox="1"/>
          <p:nvPr/>
        </p:nvSpPr>
        <p:spPr>
          <a:xfrm>
            <a:off x="3997078" y="4509120"/>
            <a:ext cx="1980220" cy="2616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6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姓名：独家设计</a:t>
            </a:r>
            <a:endParaRPr kumimoji="0" lang="zh-CN" altLang="en-US" sz="1100" b="0" i="0" u="none" strike="noStrike" kern="1200" cap="none" spc="6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2" name="文本框 11"/>
          <p:cNvSpPr txBox="1"/>
          <p:nvPr/>
        </p:nvSpPr>
        <p:spPr>
          <a:xfrm>
            <a:off x="6214702" y="4509120"/>
            <a:ext cx="1980220" cy="2616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6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指导老师：稻壳儿</a:t>
            </a:r>
            <a:endParaRPr kumimoji="0" lang="zh-CN" altLang="en-US" sz="1100" b="0" i="0" u="none" strike="noStrike" kern="1200" cap="none" spc="60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3" name="文本框 12"/>
          <p:cNvSpPr txBox="1"/>
          <p:nvPr/>
        </p:nvSpPr>
        <p:spPr>
          <a:xfrm>
            <a:off x="9382780" y="6151146"/>
            <a:ext cx="2474258"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时间：</a:t>
            </a: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20XX</a:t>
            </a: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年</a:t>
            </a: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XX</a:t>
            </a: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月</a:t>
            </a: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XX</a:t>
            </a: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日</a:t>
            </a:r>
            <a:endPar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grpSp>
        <p:nvGrpSpPr>
          <p:cNvPr id="15" name="组合 14"/>
          <p:cNvGrpSpPr/>
          <p:nvPr/>
        </p:nvGrpSpPr>
        <p:grpSpPr>
          <a:xfrm>
            <a:off x="334962" y="6305064"/>
            <a:ext cx="1876950" cy="76200"/>
            <a:chOff x="573625" y="6416072"/>
            <a:chExt cx="1876950" cy="76200"/>
          </a:xfrm>
        </p:grpSpPr>
        <p:sp>
          <p:nvSpPr>
            <p:cNvPr id="16" name="椭圆 15"/>
            <p:cNvSpPr/>
            <p:nvPr/>
          </p:nvSpPr>
          <p:spPr>
            <a:xfrm flipH="1">
              <a:off x="237437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7" name="椭圆 16"/>
            <p:cNvSpPr/>
            <p:nvPr/>
          </p:nvSpPr>
          <p:spPr>
            <a:xfrm flipH="1">
              <a:off x="214895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8" name="椭圆 17"/>
            <p:cNvSpPr/>
            <p:nvPr/>
          </p:nvSpPr>
          <p:spPr>
            <a:xfrm flipH="1">
              <a:off x="192352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9" name="椭圆 18"/>
            <p:cNvSpPr/>
            <p:nvPr/>
          </p:nvSpPr>
          <p:spPr>
            <a:xfrm flipH="1">
              <a:off x="170075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0" name="椭圆 19"/>
            <p:cNvSpPr/>
            <p:nvPr/>
          </p:nvSpPr>
          <p:spPr>
            <a:xfrm flipH="1">
              <a:off x="147532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1" name="椭圆 20"/>
            <p:cNvSpPr/>
            <p:nvPr/>
          </p:nvSpPr>
          <p:spPr>
            <a:xfrm flipH="1">
              <a:off x="124990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2" name="椭圆 21"/>
            <p:cNvSpPr/>
            <p:nvPr/>
          </p:nvSpPr>
          <p:spPr>
            <a:xfrm flipH="1">
              <a:off x="102447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3" name="椭圆 22"/>
            <p:cNvSpPr/>
            <p:nvPr/>
          </p:nvSpPr>
          <p:spPr>
            <a:xfrm flipH="1">
              <a:off x="79905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4" name="椭圆 23"/>
            <p:cNvSpPr/>
            <p:nvPr/>
          </p:nvSpPr>
          <p:spPr>
            <a:xfrm flipH="1">
              <a:off x="57362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sp>
        <p:nvSpPr>
          <p:cNvPr id="25" name="文本框 24"/>
          <p:cNvSpPr txBox="1"/>
          <p:nvPr/>
        </p:nvSpPr>
        <p:spPr>
          <a:xfrm>
            <a:off x="49534" y="307459"/>
            <a:ext cx="2299844"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NEW DESIGN VISION</a:t>
            </a:r>
            <a:endPar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13" name="文本框 12"/>
          <p:cNvSpPr txBox="1"/>
          <p:nvPr/>
        </p:nvSpPr>
        <p:spPr>
          <a:xfrm>
            <a:off x="9382780" y="6151146"/>
            <a:ext cx="2474258"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时间：</a:t>
            </a: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20XX</a:t>
            </a: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年</a:t>
            </a: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XX</a:t>
            </a: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月</a:t>
            </a: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XX</a:t>
            </a:r>
            <a:r>
              <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日</a:t>
            </a:r>
            <a:endPar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grpSp>
        <p:nvGrpSpPr>
          <p:cNvPr id="15" name="组合 14"/>
          <p:cNvGrpSpPr/>
          <p:nvPr/>
        </p:nvGrpSpPr>
        <p:grpSpPr>
          <a:xfrm>
            <a:off x="334962" y="6305064"/>
            <a:ext cx="1876950" cy="76200"/>
            <a:chOff x="573625" y="6416072"/>
            <a:chExt cx="1876950" cy="76200"/>
          </a:xfrm>
        </p:grpSpPr>
        <p:sp>
          <p:nvSpPr>
            <p:cNvPr id="16" name="椭圆 15"/>
            <p:cNvSpPr/>
            <p:nvPr/>
          </p:nvSpPr>
          <p:spPr>
            <a:xfrm flipH="1">
              <a:off x="237437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7" name="椭圆 16"/>
            <p:cNvSpPr/>
            <p:nvPr/>
          </p:nvSpPr>
          <p:spPr>
            <a:xfrm flipH="1">
              <a:off x="214895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8" name="椭圆 17"/>
            <p:cNvSpPr/>
            <p:nvPr/>
          </p:nvSpPr>
          <p:spPr>
            <a:xfrm flipH="1">
              <a:off x="192352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9" name="椭圆 18"/>
            <p:cNvSpPr/>
            <p:nvPr/>
          </p:nvSpPr>
          <p:spPr>
            <a:xfrm flipH="1">
              <a:off x="170075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0" name="椭圆 19"/>
            <p:cNvSpPr/>
            <p:nvPr/>
          </p:nvSpPr>
          <p:spPr>
            <a:xfrm flipH="1">
              <a:off x="147532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1" name="椭圆 20"/>
            <p:cNvSpPr/>
            <p:nvPr/>
          </p:nvSpPr>
          <p:spPr>
            <a:xfrm flipH="1">
              <a:off x="124990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2" name="椭圆 21"/>
            <p:cNvSpPr/>
            <p:nvPr/>
          </p:nvSpPr>
          <p:spPr>
            <a:xfrm flipH="1">
              <a:off x="102447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3" name="椭圆 22"/>
            <p:cNvSpPr/>
            <p:nvPr/>
          </p:nvSpPr>
          <p:spPr>
            <a:xfrm flipH="1">
              <a:off x="799050"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4" name="椭圆 23"/>
            <p:cNvSpPr/>
            <p:nvPr/>
          </p:nvSpPr>
          <p:spPr>
            <a:xfrm flipH="1">
              <a:off x="573625" y="641607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sp>
        <p:nvSpPr>
          <p:cNvPr id="25" name="文本框 24"/>
          <p:cNvSpPr txBox="1"/>
          <p:nvPr/>
        </p:nvSpPr>
        <p:spPr>
          <a:xfrm>
            <a:off x="49534" y="307459"/>
            <a:ext cx="2299844"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NEW DESIGN VISION</a:t>
            </a:r>
            <a:endParaRPr kumimoji="0" lang="zh-CN" altLang="en-US" sz="16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grpSp>
        <p:nvGrpSpPr>
          <p:cNvPr id="26" name="组合 25"/>
          <p:cNvGrpSpPr/>
          <p:nvPr/>
        </p:nvGrpSpPr>
        <p:grpSpPr>
          <a:xfrm>
            <a:off x="546013" y="1225344"/>
            <a:ext cx="10969662" cy="4500389"/>
            <a:chOff x="546013" y="1209694"/>
            <a:chExt cx="10969662" cy="4500389"/>
          </a:xfrm>
        </p:grpSpPr>
        <p:sp>
          <p:nvSpPr>
            <p:cNvPr id="27" name="文本框 26"/>
            <p:cNvSpPr txBox="1"/>
            <p:nvPr/>
          </p:nvSpPr>
          <p:spPr>
            <a:xfrm>
              <a:off x="546013" y="1209694"/>
              <a:ext cx="10969662" cy="236218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中文字体：站酷文艺体</a:t>
              </a:r>
              <a:r>
                <a:rPr kumimoji="0" lang="en-US" altLang="zh-CN"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  </a:t>
              </a:r>
              <a:endParaRPr kumimoji="0" lang="en-US" altLang="zh-CN"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注意：本模板下载后不得继续向他人转售或作其它商业用途</a:t>
              </a:r>
              <a:endParaRPr kumimoji="0" lang="en-US" altLang="zh-CN"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说明：本文档所用素材（含图片、人物肖像等）皆为可商用素材</a:t>
              </a:r>
              <a:r>
                <a:rPr kumimoji="0" lang="en-US" altLang="zh-CN"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a:t>
              </a:r>
              <a:r>
                <a:rPr kumimoji="0" lang="zh-CN" altLang="en-US"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且已获商业授权凭证</a:t>
              </a:r>
              <a:r>
                <a:rPr kumimoji="0" lang="en-US" altLang="zh-CN"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a:t>
              </a:r>
              <a:r>
                <a:rPr kumimoji="0" lang="zh-CN" altLang="en-US"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或者无版权方素材，经过后期加工创意而成。在使用过程中您还可以添加您喜欢的图标和图片</a:t>
              </a:r>
              <a:r>
                <a:rPr kumimoji="0" lang="en-US" altLang="zh-CN"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a:t>
              </a:r>
              <a:r>
                <a:rPr kumimoji="0" lang="zh-CN" altLang="en-US"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并根据实际需要添加动画。更多优秀原创设计文档请在稻壳儿收藏独家设计。请在图片上按</a:t>
              </a:r>
              <a:r>
                <a:rPr kumimoji="0" lang="en-US" altLang="zh-CN"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Ctrl</a:t>
              </a:r>
              <a:r>
                <a:rPr kumimoji="0" lang="zh-CN" altLang="en-US"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键</a:t>
              </a:r>
              <a:r>
                <a:rPr kumimoji="0" lang="en-US" altLang="zh-CN"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a:t>
              </a:r>
              <a:r>
                <a:rPr kumimoji="0" lang="zh-CN" altLang="en-US"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鼠标左键。</a:t>
              </a:r>
              <a:endParaRPr kumimoji="0" lang="zh-CN" altLang="en-US" sz="20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pic>
          <p:nvPicPr>
            <p:cNvPr id="28" name="图片 27"/>
            <p:cNvPicPr>
              <a:picLocks noChangeAspect="1"/>
            </p:cNvPicPr>
            <p:nvPr/>
          </p:nvPicPr>
          <p:blipFill rotWithShape="1">
            <a:blip r:embed="rId2" cstate="email"/>
            <a:srcRect/>
            <a:stretch>
              <a:fillRect/>
            </a:stretch>
          </p:blipFill>
          <p:spPr>
            <a:xfrm>
              <a:off x="652953" y="3796948"/>
              <a:ext cx="10755782" cy="1913135"/>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3216571" y="3276600"/>
            <a:ext cx="2850988" cy="24003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3" name="矩形 2"/>
          <p:cNvSpPr/>
          <p:nvPr/>
        </p:nvSpPr>
        <p:spPr>
          <a:xfrm>
            <a:off x="6115685" y="3276600"/>
            <a:ext cx="2850988" cy="24003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4" name="矩形 3"/>
          <p:cNvSpPr/>
          <p:nvPr/>
        </p:nvSpPr>
        <p:spPr>
          <a:xfrm>
            <a:off x="8998433" y="3276600"/>
            <a:ext cx="2850988" cy="24003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5" name="矩形 4"/>
          <p:cNvSpPr/>
          <p:nvPr/>
        </p:nvSpPr>
        <p:spPr>
          <a:xfrm>
            <a:off x="334962" y="3276600"/>
            <a:ext cx="2850988" cy="24003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6" name="文本框 5"/>
          <p:cNvSpPr txBox="1"/>
          <p:nvPr/>
        </p:nvSpPr>
        <p:spPr>
          <a:xfrm>
            <a:off x="4257953" y="1110148"/>
            <a:ext cx="3715465"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7200" b="1"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rPr>
              <a:t>目录</a:t>
            </a:r>
            <a:endParaRPr kumimoji="0" lang="zh-CN" altLang="en-US" sz="7200" b="1"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7" name="矩形 6"/>
          <p:cNvSpPr/>
          <p:nvPr/>
        </p:nvSpPr>
        <p:spPr>
          <a:xfrm>
            <a:off x="334962" y="3365918"/>
            <a:ext cx="2850988" cy="22138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8" name="矩形 7"/>
          <p:cNvSpPr/>
          <p:nvPr/>
        </p:nvSpPr>
        <p:spPr>
          <a:xfrm>
            <a:off x="3225324" y="3365918"/>
            <a:ext cx="2850988" cy="22138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9" name="矩形 8"/>
          <p:cNvSpPr/>
          <p:nvPr/>
        </p:nvSpPr>
        <p:spPr>
          <a:xfrm>
            <a:off x="9006050" y="3365918"/>
            <a:ext cx="2850988" cy="22138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10" name="矩形 9"/>
          <p:cNvSpPr/>
          <p:nvPr/>
        </p:nvSpPr>
        <p:spPr>
          <a:xfrm>
            <a:off x="6115686" y="3365918"/>
            <a:ext cx="2850988" cy="22138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11" name="文本框 10"/>
          <p:cNvSpPr txBox="1"/>
          <p:nvPr/>
        </p:nvSpPr>
        <p:spPr>
          <a:xfrm>
            <a:off x="3185950" y="2388845"/>
            <a:ext cx="582010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add</a:t>
            </a:r>
            <a:r>
              <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 </a:t>
            </a: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your</a:t>
            </a:r>
            <a:r>
              <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 </a:t>
            </a: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text title here add</a:t>
            </a:r>
            <a:r>
              <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 </a:t>
            </a: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your</a:t>
            </a:r>
            <a:r>
              <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 </a:t>
            </a: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text title here add</a:t>
            </a:r>
            <a:r>
              <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 </a:t>
            </a: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your</a:t>
            </a:r>
            <a:r>
              <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 </a:t>
            </a: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text title here add</a:t>
            </a:r>
            <a:r>
              <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 </a:t>
            </a: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your</a:t>
            </a:r>
            <a:r>
              <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 </a:t>
            </a: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rPr>
              <a:t>text title here</a:t>
            </a:r>
            <a:endPar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站酷文艺体" panose="02000603000000000000" pitchFamily="2" charset="-122"/>
              <a:cs typeface="Arial" panose="020B0604020202020204" pitchFamily="34" charset="0"/>
            </a:endParaRPr>
          </a:p>
        </p:txBody>
      </p:sp>
      <p:sp>
        <p:nvSpPr>
          <p:cNvPr id="13" name="文本框 12"/>
          <p:cNvSpPr txBox="1"/>
          <p:nvPr/>
        </p:nvSpPr>
        <p:spPr>
          <a:xfrm>
            <a:off x="663315" y="4397429"/>
            <a:ext cx="2308614" cy="523220"/>
          </a:xfrm>
          <a:prstGeom prst="rect">
            <a:avLst/>
          </a:prstGeom>
          <a:noFill/>
        </p:spPr>
        <p:txBody>
          <a:bodyPr wrap="square" rtlCol="0">
            <a:spAutoFit/>
          </a:bodyPr>
          <a:lstStyle/>
          <a:p>
            <a:pPr lvl="0" algn="ctr">
              <a:defRPr/>
            </a:pPr>
            <a:r>
              <a:rPr lang="zh-CN" altLang="en-US" sz="2800" b="1" spc="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rPr>
              <a:t>自我认知</a:t>
            </a:r>
            <a:endParaRPr lang="zh-CN" altLang="en-US" sz="2800" b="1" spc="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endParaRPr>
          </a:p>
        </p:txBody>
      </p:sp>
      <p:sp>
        <p:nvSpPr>
          <p:cNvPr id="14" name="文本框 13"/>
          <p:cNvSpPr txBox="1"/>
          <p:nvPr/>
        </p:nvSpPr>
        <p:spPr>
          <a:xfrm>
            <a:off x="1384485" y="3565545"/>
            <a:ext cx="86627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rgbClr val="649CC7"/>
                </a:solidFill>
                <a:effectLst/>
                <a:uLnTx/>
                <a:uFillTx/>
                <a:latin typeface="站酷小薇LOGO体" panose="02010600010101010101" pitchFamily="2" charset="-122"/>
                <a:ea typeface="站酷小薇LOGO体" panose="02010600010101010101" pitchFamily="2" charset="-122"/>
                <a:cs typeface="Arial" panose="020B0604020202020204" pitchFamily="34" charset="0"/>
              </a:rPr>
              <a:t>01</a:t>
            </a:r>
            <a:endParaRPr kumimoji="0" lang="zh-CN" altLang="en-US" sz="4800" b="1" i="0" u="none" strike="noStrike" kern="1200" cap="none" spc="0" normalizeH="0" baseline="0" noProof="0" dirty="0">
              <a:ln>
                <a:noFill/>
              </a:ln>
              <a:solidFill>
                <a:srgbClr val="649CC7"/>
              </a:solidFill>
              <a:effectLst/>
              <a:uLnTx/>
              <a:uFillTx/>
              <a:latin typeface="站酷小薇LOGO体" panose="02010600010101010101" pitchFamily="2" charset="-122"/>
              <a:ea typeface="站酷小薇LOGO体" panose="02010600010101010101" pitchFamily="2" charset="-122"/>
              <a:cs typeface="Arial" panose="020B0604020202020204" pitchFamily="34" charset="0"/>
            </a:endParaRPr>
          </a:p>
        </p:txBody>
      </p:sp>
      <p:sp>
        <p:nvSpPr>
          <p:cNvPr id="15" name="文本框 14"/>
          <p:cNvSpPr txBox="1"/>
          <p:nvPr/>
        </p:nvSpPr>
        <p:spPr>
          <a:xfrm>
            <a:off x="628484" y="4874981"/>
            <a:ext cx="2378276" cy="338554"/>
          </a:xfrm>
          <a:prstGeom prst="rect">
            <a:avLst/>
          </a:prstGeom>
          <a:noFill/>
        </p:spPr>
        <p:txBody>
          <a:bodyPr wrap="square" rtlCol="0">
            <a:spAutoFit/>
          </a:bodyPr>
          <a:lstStyle/>
          <a:p>
            <a:pPr lvl="0" algn="ctr">
              <a:defRPr/>
            </a:pPr>
            <a:r>
              <a:rPr lang="en-US" altLang="zh-CN" sz="1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rPr>
              <a:t>Self-perception</a:t>
            </a:r>
            <a:endParaRPr lang="en-US" altLang="zh-CN" sz="1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endParaRPr>
          </a:p>
        </p:txBody>
      </p:sp>
      <p:sp>
        <p:nvSpPr>
          <p:cNvPr id="17" name="文本框 16"/>
          <p:cNvSpPr txBox="1"/>
          <p:nvPr/>
        </p:nvSpPr>
        <p:spPr>
          <a:xfrm>
            <a:off x="3496511" y="4397429"/>
            <a:ext cx="2308614" cy="523220"/>
          </a:xfrm>
          <a:prstGeom prst="rect">
            <a:avLst/>
          </a:prstGeom>
          <a:noFill/>
        </p:spPr>
        <p:txBody>
          <a:bodyPr wrap="square" rtlCol="0">
            <a:spAutoFit/>
          </a:bodyPr>
          <a:lstStyle/>
          <a:p>
            <a:pPr lvl="0" algn="ctr">
              <a:defRPr/>
            </a:pPr>
            <a:r>
              <a:rPr lang="zh-CN" altLang="en-US" sz="2800" b="1" spc="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rPr>
              <a:t>环境分析</a:t>
            </a:r>
            <a:endParaRPr lang="zh-CN" altLang="en-US" sz="2800" b="1" spc="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endParaRPr>
          </a:p>
        </p:txBody>
      </p:sp>
      <p:sp>
        <p:nvSpPr>
          <p:cNvPr id="18" name="文本框 17"/>
          <p:cNvSpPr txBox="1"/>
          <p:nvPr/>
        </p:nvSpPr>
        <p:spPr>
          <a:xfrm>
            <a:off x="4217681" y="3565545"/>
            <a:ext cx="86627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rgbClr val="649CC7"/>
                </a:solidFill>
                <a:effectLst/>
                <a:uLnTx/>
                <a:uFillTx/>
                <a:latin typeface="站酷小薇LOGO体" panose="02010600010101010101" pitchFamily="2" charset="-122"/>
                <a:ea typeface="站酷小薇LOGO体" panose="02010600010101010101" pitchFamily="2" charset="-122"/>
                <a:cs typeface="Arial" panose="020B0604020202020204" pitchFamily="34" charset="0"/>
              </a:rPr>
              <a:t>02</a:t>
            </a:r>
            <a:endParaRPr kumimoji="0" lang="zh-CN" altLang="en-US" sz="4800" b="1" i="0" u="none" strike="noStrike" kern="1200" cap="none" spc="0" normalizeH="0" baseline="0" noProof="0" dirty="0">
              <a:ln>
                <a:noFill/>
              </a:ln>
              <a:solidFill>
                <a:srgbClr val="649CC7"/>
              </a:solidFill>
              <a:effectLst/>
              <a:uLnTx/>
              <a:uFillTx/>
              <a:latin typeface="站酷小薇LOGO体" panose="02010600010101010101" pitchFamily="2" charset="-122"/>
              <a:ea typeface="站酷小薇LOGO体" panose="02010600010101010101" pitchFamily="2" charset="-122"/>
              <a:cs typeface="Arial" panose="020B0604020202020204" pitchFamily="34" charset="0"/>
            </a:endParaRPr>
          </a:p>
        </p:txBody>
      </p:sp>
      <p:sp>
        <p:nvSpPr>
          <p:cNvPr id="19" name="文本框 18"/>
          <p:cNvSpPr txBox="1"/>
          <p:nvPr/>
        </p:nvSpPr>
        <p:spPr>
          <a:xfrm>
            <a:off x="3461680" y="4874981"/>
            <a:ext cx="2378276" cy="338554"/>
          </a:xfrm>
          <a:prstGeom prst="rect">
            <a:avLst/>
          </a:prstGeom>
          <a:noFill/>
        </p:spPr>
        <p:txBody>
          <a:bodyPr wrap="square" rtlCol="0">
            <a:spAutoFit/>
          </a:bodyPr>
          <a:lstStyle/>
          <a:p>
            <a:pPr lvl="0" algn="ctr">
              <a:defRPr/>
            </a:pPr>
            <a:r>
              <a:rPr lang="en-US" altLang="zh-CN" sz="1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rPr>
              <a:t>Environmental Science</a:t>
            </a:r>
            <a:endParaRPr lang="en-US" altLang="zh-CN" sz="1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endParaRPr>
          </a:p>
        </p:txBody>
      </p:sp>
      <p:sp>
        <p:nvSpPr>
          <p:cNvPr id="21" name="文本框 20"/>
          <p:cNvSpPr txBox="1"/>
          <p:nvPr/>
        </p:nvSpPr>
        <p:spPr>
          <a:xfrm>
            <a:off x="6386872" y="4397429"/>
            <a:ext cx="2308614" cy="523220"/>
          </a:xfrm>
          <a:prstGeom prst="rect">
            <a:avLst/>
          </a:prstGeom>
          <a:noFill/>
        </p:spPr>
        <p:txBody>
          <a:bodyPr wrap="square" rtlCol="0">
            <a:spAutoFit/>
          </a:bodyPr>
          <a:lstStyle/>
          <a:p>
            <a:pPr lvl="0" algn="ctr">
              <a:defRPr/>
            </a:pPr>
            <a:r>
              <a:rPr lang="zh-CN" altLang="en-US" sz="2800" b="1" spc="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rPr>
              <a:t>职业定位</a:t>
            </a:r>
            <a:endParaRPr lang="zh-CN" altLang="en-US" sz="2800" b="1" spc="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endParaRPr>
          </a:p>
        </p:txBody>
      </p:sp>
      <p:sp>
        <p:nvSpPr>
          <p:cNvPr id="22" name="文本框 21"/>
          <p:cNvSpPr txBox="1"/>
          <p:nvPr/>
        </p:nvSpPr>
        <p:spPr>
          <a:xfrm>
            <a:off x="7108042" y="3565545"/>
            <a:ext cx="86627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rgbClr val="649CC7"/>
                </a:solidFill>
                <a:effectLst/>
                <a:uLnTx/>
                <a:uFillTx/>
                <a:latin typeface="站酷小薇LOGO体" panose="02010600010101010101" pitchFamily="2" charset="-122"/>
                <a:ea typeface="站酷小薇LOGO体" panose="02010600010101010101" pitchFamily="2" charset="-122"/>
                <a:cs typeface="Arial" panose="020B0604020202020204" pitchFamily="34" charset="0"/>
              </a:rPr>
              <a:t>03</a:t>
            </a:r>
            <a:endParaRPr kumimoji="0" lang="zh-CN" altLang="en-US" sz="4800" b="1" i="0" u="none" strike="noStrike" kern="1200" cap="none" spc="0" normalizeH="0" baseline="0" noProof="0" dirty="0">
              <a:ln>
                <a:noFill/>
              </a:ln>
              <a:solidFill>
                <a:srgbClr val="649CC7"/>
              </a:solidFill>
              <a:effectLst/>
              <a:uLnTx/>
              <a:uFillTx/>
              <a:latin typeface="站酷小薇LOGO体" panose="02010600010101010101" pitchFamily="2" charset="-122"/>
              <a:ea typeface="站酷小薇LOGO体" panose="02010600010101010101" pitchFamily="2" charset="-122"/>
              <a:cs typeface="Arial" panose="020B0604020202020204" pitchFamily="34" charset="0"/>
            </a:endParaRPr>
          </a:p>
        </p:txBody>
      </p:sp>
      <p:sp>
        <p:nvSpPr>
          <p:cNvPr id="23" name="文本框 22"/>
          <p:cNvSpPr txBox="1"/>
          <p:nvPr/>
        </p:nvSpPr>
        <p:spPr>
          <a:xfrm>
            <a:off x="6352041" y="4874981"/>
            <a:ext cx="2378276" cy="338554"/>
          </a:xfrm>
          <a:prstGeom prst="rect">
            <a:avLst/>
          </a:prstGeom>
          <a:noFill/>
        </p:spPr>
        <p:txBody>
          <a:bodyPr wrap="square" rtlCol="0">
            <a:spAutoFit/>
          </a:bodyPr>
          <a:lstStyle/>
          <a:p>
            <a:pPr lvl="0" algn="ctr">
              <a:defRPr/>
            </a:pPr>
            <a:r>
              <a:rPr lang="en-US" altLang="zh-CN" sz="1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rPr>
              <a:t>Career orientation</a:t>
            </a:r>
            <a:endParaRPr lang="en-US" altLang="zh-CN" sz="1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endParaRPr>
          </a:p>
        </p:txBody>
      </p:sp>
      <p:sp>
        <p:nvSpPr>
          <p:cNvPr id="25" name="文本框 24"/>
          <p:cNvSpPr txBox="1"/>
          <p:nvPr/>
        </p:nvSpPr>
        <p:spPr>
          <a:xfrm>
            <a:off x="9277237" y="4397429"/>
            <a:ext cx="2308614" cy="523220"/>
          </a:xfrm>
          <a:prstGeom prst="rect">
            <a:avLst/>
          </a:prstGeom>
          <a:noFill/>
        </p:spPr>
        <p:txBody>
          <a:bodyPr wrap="square" rtlCol="0">
            <a:spAutoFit/>
          </a:bodyPr>
          <a:lstStyle/>
          <a:p>
            <a:pPr lvl="0" algn="ctr">
              <a:defRPr/>
            </a:pPr>
            <a:r>
              <a:rPr lang="zh-CN" altLang="en-US" sz="2800" b="1" spc="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rPr>
              <a:t>实施方案</a:t>
            </a:r>
            <a:endParaRPr lang="zh-CN" altLang="en-US" sz="2800" b="1" spc="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endParaRPr>
          </a:p>
        </p:txBody>
      </p:sp>
      <p:sp>
        <p:nvSpPr>
          <p:cNvPr id="26" name="文本框 25"/>
          <p:cNvSpPr txBox="1"/>
          <p:nvPr/>
        </p:nvSpPr>
        <p:spPr>
          <a:xfrm>
            <a:off x="9998407" y="3565545"/>
            <a:ext cx="86627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rgbClr val="649CC7"/>
                </a:solidFill>
                <a:effectLst/>
                <a:uLnTx/>
                <a:uFillTx/>
                <a:latin typeface="站酷小薇LOGO体" panose="02010600010101010101" pitchFamily="2" charset="-122"/>
                <a:ea typeface="站酷小薇LOGO体" panose="02010600010101010101" pitchFamily="2" charset="-122"/>
                <a:cs typeface="Arial" panose="020B0604020202020204" pitchFamily="34" charset="0"/>
              </a:rPr>
              <a:t>04</a:t>
            </a:r>
            <a:endParaRPr kumimoji="0" lang="zh-CN" altLang="en-US" sz="4800" b="1" i="0" u="none" strike="noStrike" kern="1200" cap="none" spc="0" normalizeH="0" baseline="0" noProof="0" dirty="0">
              <a:ln>
                <a:noFill/>
              </a:ln>
              <a:solidFill>
                <a:srgbClr val="649CC7"/>
              </a:solidFill>
              <a:effectLst/>
              <a:uLnTx/>
              <a:uFillTx/>
              <a:latin typeface="站酷小薇LOGO体" panose="02010600010101010101" pitchFamily="2" charset="-122"/>
              <a:ea typeface="站酷小薇LOGO体" panose="02010600010101010101" pitchFamily="2" charset="-122"/>
              <a:cs typeface="Arial" panose="020B0604020202020204" pitchFamily="34" charset="0"/>
            </a:endParaRPr>
          </a:p>
        </p:txBody>
      </p:sp>
      <p:sp>
        <p:nvSpPr>
          <p:cNvPr id="27" name="文本框 26"/>
          <p:cNvSpPr txBox="1"/>
          <p:nvPr/>
        </p:nvSpPr>
        <p:spPr>
          <a:xfrm>
            <a:off x="9242406" y="4874981"/>
            <a:ext cx="2378276" cy="338554"/>
          </a:xfrm>
          <a:prstGeom prst="rect">
            <a:avLst/>
          </a:prstGeom>
          <a:noFill/>
        </p:spPr>
        <p:txBody>
          <a:bodyPr wrap="square" rtlCol="0">
            <a:spAutoFit/>
          </a:bodyPr>
          <a:lstStyle/>
          <a:p>
            <a:pPr lvl="0" algn="ctr">
              <a:defRPr/>
            </a:pPr>
            <a:r>
              <a:rPr lang="en-US" altLang="zh-CN" sz="1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rPr>
              <a:t>Implementation plan</a:t>
            </a:r>
            <a:endParaRPr lang="en-US" altLang="zh-CN" sz="1600" dirty="0">
              <a:solidFill>
                <a:srgbClr val="649CC7"/>
              </a:solidFill>
              <a:latin typeface="站酷文艺体" panose="02000603000000000000" pitchFamily="2" charset="-122"/>
              <a:ea typeface="站酷文艺体" panose="02000603000000000000"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sp>
        <p:nvSpPr>
          <p:cNvPr id="7" name="文本框 6"/>
          <p:cNvSpPr txBox="1"/>
          <p:nvPr/>
        </p:nvSpPr>
        <p:spPr>
          <a:xfrm>
            <a:off x="4660900" y="510897"/>
            <a:ext cx="28702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序  言</a:t>
            </a:r>
            <a:endPar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8" name="直接连接符 7"/>
          <p:cNvCxnSpPr/>
          <p:nvPr/>
        </p:nvCxnSpPr>
        <p:spPr>
          <a:xfrm>
            <a:off x="5778500" y="1443049"/>
            <a:ext cx="635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926598" y="1788959"/>
            <a:ext cx="10338803" cy="4451219"/>
          </a:xfrm>
          <a:prstGeom prst="rect">
            <a:avLst/>
          </a:prstGeom>
          <a:noFill/>
        </p:spPr>
        <p:txBody>
          <a:bodyPr wrap="square" rtlCol="0">
            <a:spAutoFit/>
          </a:bodyPr>
          <a:lstStyle/>
          <a:p>
            <a:pPr lvl="0" algn="just" eaLnBrk="0" fontAlgn="base" hangingPunct="0">
              <a:spcBef>
                <a:spcPct val="0"/>
              </a:spcBef>
              <a:spcAft>
                <a:spcPct val="0"/>
              </a:spcAft>
            </a:pPr>
            <a:r>
              <a:rPr lang="zh-CN" altLang="en-US" sz="2400" dirty="0">
                <a:solidFill>
                  <a:schemeClr val="bg1"/>
                </a:solidFill>
                <a:latin typeface="站酷文艺体" panose="02000603000000000000" pitchFamily="2" charset="-122"/>
                <a:ea typeface="站酷文艺体" panose="02000603000000000000" pitchFamily="2" charset="-122"/>
              </a:rPr>
              <a:t>序言</a:t>
            </a:r>
            <a:r>
              <a:rPr lang="zh-CN" altLang="zh-CN" sz="2400" dirty="0">
                <a:solidFill>
                  <a:schemeClr val="bg1"/>
                </a:solidFill>
                <a:latin typeface="站酷文艺体" panose="02000603000000000000" pitchFamily="2" charset="-122"/>
                <a:ea typeface="站酷文艺体" panose="02000603000000000000" pitchFamily="2" charset="-122"/>
              </a:rPr>
              <a:t>：</a:t>
            </a:r>
            <a:endParaRPr kumimoji="0" lang="zh-CN" altLang="zh-CN" sz="1000" b="0" i="0" u="none" strike="noStrike" cap="none" normalizeH="0" baseline="0" dirty="0">
              <a:ln>
                <a:noFill/>
              </a:ln>
              <a:solidFill>
                <a:schemeClr val="bg1"/>
              </a:solidFill>
              <a:effectLst/>
              <a:latin typeface="站酷文艺体" panose="02000603000000000000" pitchFamily="2" charset="-122"/>
              <a:ea typeface="站酷文艺体" panose="02000603000000000000" pitchFamily="2" charset="-122"/>
            </a:endParaRPr>
          </a:p>
          <a:p>
            <a:pPr lvl="0" algn="just" eaLnBrk="0" fontAlgn="base" hangingPunct="0">
              <a:lnSpc>
                <a:spcPct val="150000"/>
              </a:lnSpc>
              <a:spcBef>
                <a:spcPct val="0"/>
              </a:spcBef>
              <a:spcAft>
                <a:spcPct val="0"/>
              </a:spcAft>
            </a:pPr>
            <a:r>
              <a:rPr lang="zh-CN" altLang="zh-CN" sz="1600" dirty="0">
                <a:solidFill>
                  <a:schemeClr val="bg1"/>
                </a:solidFill>
                <a:latin typeface="站酷文艺体" panose="02000603000000000000" pitchFamily="2" charset="-122"/>
                <a:ea typeface="站酷文艺体" panose="02000603000000000000" pitchFamily="2" charset="-122"/>
              </a:rPr>
              <a:t>　　</a:t>
            </a:r>
            <a:r>
              <a:rPr lang="zh-CN" altLang="en-US" sz="1600" dirty="0">
                <a:solidFill>
                  <a:schemeClr val="bg1"/>
                </a:solidFill>
                <a:latin typeface="站酷文艺体" panose="02000603000000000000" pitchFamily="2" charset="-122"/>
                <a:ea typeface="站酷文艺体" panose="02000603000000000000" pitchFamily="2" charset="-122"/>
              </a:rPr>
              <a:t>不少人都曾经这样问过自己：人生之路到底该如何去走？记得一位哲人这样说过：走好每一步，这就是你的人生。是啊，人生之路说长也长，因为它是你一生意义的诠释；人生之路说短也短，因为你生活过的每一天都是你的人生。每个人都在设计自己的人生，都在实现自己的梦想。有道是：凡事预则立，不预则废干真万确。对自己要做的或是将要做的事没有任何准备就是在为失败做准备。</a:t>
            </a:r>
            <a:endParaRPr lang="en-US" altLang="zh-CN" sz="1600" dirty="0">
              <a:solidFill>
                <a:schemeClr val="bg1"/>
              </a:solidFill>
              <a:latin typeface="站酷文艺体" panose="02000603000000000000" pitchFamily="2" charset="-122"/>
              <a:ea typeface="站酷文艺体" panose="02000603000000000000" pitchFamily="2" charset="-122"/>
            </a:endParaRPr>
          </a:p>
          <a:p>
            <a:pPr lvl="0" algn="just" eaLnBrk="0" fontAlgn="base" hangingPunct="0">
              <a:lnSpc>
                <a:spcPct val="150000"/>
              </a:lnSpc>
              <a:spcBef>
                <a:spcPct val="0"/>
              </a:spcBef>
              <a:spcAft>
                <a:spcPct val="0"/>
              </a:spcAft>
            </a:pPr>
            <a:r>
              <a:rPr lang="en-US" altLang="zh-CN" sz="1600" dirty="0">
                <a:solidFill>
                  <a:schemeClr val="bg1"/>
                </a:solidFill>
                <a:latin typeface="站酷文艺体" panose="02000603000000000000" pitchFamily="2" charset="-122"/>
                <a:ea typeface="站酷文艺体" panose="02000603000000000000" pitchFamily="2" charset="-122"/>
              </a:rPr>
              <a:t>       </a:t>
            </a:r>
            <a:r>
              <a:rPr lang="zh-CN" altLang="en-US" sz="1600" dirty="0">
                <a:solidFill>
                  <a:schemeClr val="bg1"/>
                </a:solidFill>
                <a:latin typeface="站酷文艺体" panose="02000603000000000000" pitchFamily="2" charset="-122"/>
                <a:ea typeface="站酷文艺体" panose="02000603000000000000" pitchFamily="2" charset="-122"/>
              </a:rPr>
              <a:t>一直以来自己有一个习惯就是在做任何事情之前，都会考虑一下，有一个小小的计划，当然这并不是预不预的问题，只是我的一个习惯。在当前大学生所面对的就业压力十分的大，我们如何在以后严峻的就业形式面前做的更好，在以后应聘时从众多的应聘者中脱影而出？我们以后到底做些什么？我们以后往哪些方面发展？所以我们有必要提前规划我们的未来为我们以后的发展做好规划，也就是我们的职业生涯设计！</a:t>
            </a:r>
            <a:endParaRPr lang="zh-CN" altLang="en-US" sz="1600" dirty="0">
              <a:solidFill>
                <a:schemeClr val="bg1"/>
              </a:solidFill>
              <a:latin typeface="站酷文艺体" panose="02000603000000000000" pitchFamily="2" charset="-122"/>
              <a:ea typeface="站酷文艺体" panose="02000603000000000000" pitchFamily="2" charset="-122"/>
            </a:endParaRPr>
          </a:p>
          <a:p>
            <a:pPr lvl="0" indent="457200" algn="r" eaLnBrk="0" fontAlgn="base" hangingPunct="0">
              <a:lnSpc>
                <a:spcPct val="150000"/>
              </a:lnSpc>
              <a:spcBef>
                <a:spcPct val="0"/>
              </a:spcBef>
              <a:spcAft>
                <a:spcPct val="0"/>
              </a:spcAft>
            </a:pPr>
            <a:endParaRPr lang="en-US" altLang="zh-CN" sz="1600" dirty="0">
              <a:solidFill>
                <a:schemeClr val="bg1"/>
              </a:solidFill>
              <a:latin typeface="站酷文艺体" panose="02000603000000000000" pitchFamily="2" charset="-122"/>
              <a:ea typeface="站酷文艺体" panose="02000603000000000000" pitchFamily="2" charset="-122"/>
            </a:endParaRPr>
          </a:p>
          <a:p>
            <a:pPr lvl="0" algn="r" eaLnBrk="0" fontAlgn="base" hangingPunct="0">
              <a:lnSpc>
                <a:spcPct val="150000"/>
              </a:lnSpc>
              <a:spcBef>
                <a:spcPct val="0"/>
              </a:spcBef>
              <a:spcAft>
                <a:spcPct val="0"/>
              </a:spcAft>
            </a:pPr>
            <a:r>
              <a:rPr lang="zh-CN" altLang="en-US" sz="1600" dirty="0">
                <a:solidFill>
                  <a:schemeClr val="bg1"/>
                </a:solidFill>
                <a:latin typeface="站酷文艺体" panose="02000603000000000000" pitchFamily="2" charset="-122"/>
                <a:ea typeface="站酷文艺体" panose="02000603000000000000" pitchFamily="2" charset="-122"/>
              </a:rPr>
              <a:t>报告人：独家设计</a:t>
            </a:r>
            <a:endParaRPr kumimoji="0" lang="en-US" altLang="zh-CN" sz="700" b="0" i="0" u="none" strike="noStrike" cap="none" normalizeH="0" baseline="0" dirty="0">
              <a:ln>
                <a:noFill/>
              </a:ln>
              <a:solidFill>
                <a:schemeClr val="bg1"/>
              </a:solidFill>
              <a:effectLst/>
              <a:latin typeface="站酷文艺体" panose="02000603000000000000" pitchFamily="2" charset="-122"/>
              <a:ea typeface="站酷文艺体" panose="02000603000000000000" pitchFamily="2" charset="-122"/>
            </a:endParaRPr>
          </a:p>
          <a:p>
            <a:pPr lvl="0" algn="r" eaLnBrk="0" fontAlgn="base" hangingPunct="0">
              <a:lnSpc>
                <a:spcPct val="150000"/>
              </a:lnSpc>
              <a:spcBef>
                <a:spcPct val="0"/>
              </a:spcBef>
              <a:spcAft>
                <a:spcPct val="0"/>
              </a:spcAft>
            </a:pPr>
            <a:r>
              <a:rPr lang="en-US" altLang="zh-CN" sz="1600" dirty="0">
                <a:solidFill>
                  <a:schemeClr val="bg1"/>
                </a:solidFill>
                <a:latin typeface="站酷文艺体" panose="02000603000000000000" pitchFamily="2" charset="-122"/>
                <a:ea typeface="站酷文艺体" panose="02000603000000000000" pitchFamily="2" charset="-122"/>
              </a:rPr>
              <a:t>20XX</a:t>
            </a:r>
            <a:r>
              <a:rPr lang="zh-CN" altLang="en-US" sz="1600" dirty="0">
                <a:solidFill>
                  <a:schemeClr val="bg1"/>
                </a:solidFill>
                <a:latin typeface="站酷文艺体" panose="02000603000000000000" pitchFamily="2" charset="-122"/>
                <a:ea typeface="站酷文艺体" panose="02000603000000000000" pitchFamily="2" charset="-122"/>
              </a:rPr>
              <a:t>年</a:t>
            </a:r>
            <a:r>
              <a:rPr lang="en-US" altLang="zh-CN" sz="1600" dirty="0">
                <a:solidFill>
                  <a:schemeClr val="bg1"/>
                </a:solidFill>
                <a:latin typeface="站酷文艺体" panose="02000603000000000000" pitchFamily="2" charset="-122"/>
                <a:ea typeface="站酷文艺体" panose="02000603000000000000" pitchFamily="2" charset="-122"/>
              </a:rPr>
              <a:t>XX</a:t>
            </a:r>
            <a:r>
              <a:rPr lang="zh-CN" altLang="en-US" sz="1600" dirty="0">
                <a:solidFill>
                  <a:schemeClr val="bg1"/>
                </a:solidFill>
                <a:latin typeface="站酷文艺体" panose="02000603000000000000" pitchFamily="2" charset="-122"/>
                <a:ea typeface="站酷文艺体" panose="02000603000000000000" pitchFamily="2" charset="-122"/>
              </a:rPr>
              <a:t>月</a:t>
            </a:r>
            <a:r>
              <a:rPr lang="en-US" altLang="zh-CN" sz="1600" dirty="0">
                <a:solidFill>
                  <a:schemeClr val="bg1"/>
                </a:solidFill>
                <a:latin typeface="站酷文艺体" panose="02000603000000000000" pitchFamily="2" charset="-122"/>
                <a:ea typeface="站酷文艺体" panose="02000603000000000000" pitchFamily="2" charset="-122"/>
              </a:rPr>
              <a:t>XX</a:t>
            </a:r>
            <a:r>
              <a:rPr lang="zh-CN" altLang="en-US" sz="1600" dirty="0">
                <a:solidFill>
                  <a:schemeClr val="bg1"/>
                </a:solidFill>
                <a:latin typeface="站酷文艺体" panose="02000603000000000000" pitchFamily="2" charset="-122"/>
                <a:ea typeface="站酷文艺体" panose="02000603000000000000" pitchFamily="2" charset="-122"/>
              </a:rPr>
              <a:t>日</a:t>
            </a:r>
            <a:endParaRPr lang="zh-CN" altLang="en-US" sz="1600" dirty="0">
              <a:solidFill>
                <a:schemeClr val="bg1"/>
              </a:solidFill>
              <a:latin typeface="站酷文艺体" panose="02000603000000000000" pitchFamily="2" charset="-122"/>
              <a:ea typeface="站酷文艺体" panose="02000603000000000000"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4" name="椭圆 23"/>
          <p:cNvSpPr/>
          <p:nvPr/>
        </p:nvSpPr>
        <p:spPr>
          <a:xfrm>
            <a:off x="3353329" y="676576"/>
            <a:ext cx="5504849" cy="550484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a:ea typeface="站酷文艺体" panose="02000603000000000000" pitchFamily="2" charset="-122"/>
              <a:cs typeface="+mn-cs"/>
            </a:endParaRPr>
          </a:p>
        </p:txBody>
      </p:sp>
      <p:sp>
        <p:nvSpPr>
          <p:cNvPr id="28" name="椭圆 27"/>
          <p:cNvSpPr/>
          <p:nvPr/>
        </p:nvSpPr>
        <p:spPr>
          <a:xfrm>
            <a:off x="3626306" y="949553"/>
            <a:ext cx="4958894" cy="4958894"/>
          </a:xfrm>
          <a:prstGeom prst="ellipse">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a:ea typeface="站酷文艺体" panose="02000603000000000000" pitchFamily="2" charset="-122"/>
              <a:cs typeface="+mn-cs"/>
            </a:endParaRPr>
          </a:p>
        </p:txBody>
      </p:sp>
      <p:sp>
        <p:nvSpPr>
          <p:cNvPr id="29" name="文本框 28"/>
          <p:cNvSpPr txBox="1"/>
          <p:nvPr/>
        </p:nvSpPr>
        <p:spPr>
          <a:xfrm>
            <a:off x="3874858" y="3429000"/>
            <a:ext cx="4461791" cy="923330"/>
          </a:xfrm>
          <a:prstGeom prst="rect">
            <a:avLst/>
          </a:prstGeom>
          <a:noFill/>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个人基本信息</a:t>
            </a:r>
            <a:endParaRPr kumimoji="0" lang="zh-CN" altLang="en-US" sz="54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30" name="文本框 29"/>
          <p:cNvSpPr txBox="1"/>
          <p:nvPr/>
        </p:nvSpPr>
        <p:spPr>
          <a:xfrm>
            <a:off x="4223207" y="4311403"/>
            <a:ext cx="3765092" cy="438838"/>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649CC7"/>
                </a:solidFill>
                <a:effectLst/>
                <a:uLnTx/>
                <a:uFillTx/>
                <a:latin typeface="Arial" panose="020B0604020202020204" pitchFamily="34" charset="0"/>
                <a:ea typeface="站酷文艺体" panose="02000603000000000000" pitchFamily="2" charset="-122"/>
                <a:cs typeface="Arial" panose="020B0604020202020204" pitchFamily="34" charset="0"/>
              </a:rPr>
              <a:t>Add your title here Add your title here Add your title here Add your title here Add your title here Add your title here Add your title here</a:t>
            </a:r>
            <a:endParaRPr kumimoji="0" lang="zh-CN" altLang="en-US" sz="900" b="0" i="0" u="none" strike="noStrike" kern="1200" cap="none" spc="0" normalizeH="0" baseline="0" noProof="0" dirty="0">
              <a:ln>
                <a:noFill/>
              </a:ln>
              <a:solidFill>
                <a:srgbClr val="649CC7"/>
              </a:solidFill>
              <a:effectLst/>
              <a:uLnTx/>
              <a:uFillTx/>
              <a:latin typeface="Arial" panose="020B0604020202020204" pitchFamily="34" charset="0"/>
              <a:ea typeface="站酷文艺体" panose="02000603000000000000" pitchFamily="2" charset="-122"/>
              <a:cs typeface="Arial" panose="020B0604020202020204" pitchFamily="34" charset="0"/>
            </a:endParaRPr>
          </a:p>
        </p:txBody>
      </p:sp>
      <p:sp>
        <p:nvSpPr>
          <p:cNvPr id="31" name="文本框 30"/>
          <p:cNvSpPr txBox="1"/>
          <p:nvPr/>
        </p:nvSpPr>
        <p:spPr>
          <a:xfrm>
            <a:off x="5248964" y="1361934"/>
            <a:ext cx="1713578" cy="221599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3800" b="0" i="0" u="none" strike="noStrike" kern="1200" cap="none" spc="0" normalizeH="0" baseline="0" noProof="0" dirty="0">
                <a:ln>
                  <a:noFill/>
                </a:ln>
                <a:solidFill>
                  <a:srgbClr val="649CC7"/>
                </a:solidFill>
                <a:effectLst>
                  <a:outerShdw dist="63500" dir="2400000" algn="ctr" rotWithShape="0">
                    <a:srgbClr val="649CC7">
                      <a:alpha val="70000"/>
                    </a:srgbClr>
                  </a:outerShdw>
                </a:effectLst>
                <a:uLnTx/>
                <a:uFillTx/>
                <a:latin typeface="站酷小薇LOGO体" panose="02010600010101010101" pitchFamily="2" charset="-122"/>
                <a:ea typeface="站酷小薇LOGO体" panose="02010600010101010101" pitchFamily="2" charset="-122"/>
                <a:cs typeface="+mn-cs"/>
              </a:rPr>
              <a:t>01</a:t>
            </a:r>
            <a:endParaRPr kumimoji="0" lang="zh-CN" altLang="en-US" sz="13800" b="0" i="0" u="none" strike="noStrike" kern="1200" cap="none" spc="0" normalizeH="0" baseline="0" noProof="0" dirty="0">
              <a:ln>
                <a:noFill/>
              </a:ln>
              <a:solidFill>
                <a:srgbClr val="649CC7"/>
              </a:solidFill>
              <a:effectLst>
                <a:outerShdw dist="63500" dir="2400000" algn="ctr" rotWithShape="0">
                  <a:srgbClr val="649CC7">
                    <a:alpha val="70000"/>
                  </a:srgbClr>
                </a:outerShdw>
              </a:effectLst>
              <a:uLnTx/>
              <a:uFillTx/>
              <a:latin typeface="站酷小薇LOGO体" panose="02010600010101010101" pitchFamily="2" charset="-122"/>
              <a:ea typeface="站酷小薇LOGO体" panose="02010600010101010101"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sp>
        <p:nvSpPr>
          <p:cNvPr id="5" name="文本框 4"/>
          <p:cNvSpPr txBox="1"/>
          <p:nvPr/>
        </p:nvSpPr>
        <p:spPr>
          <a:xfrm>
            <a:off x="4660900" y="510897"/>
            <a:ext cx="28702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基本信息</a:t>
            </a:r>
            <a:endPar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6" name="直接连接符 5"/>
          <p:cNvCxnSpPr/>
          <p:nvPr/>
        </p:nvCxnSpPr>
        <p:spPr>
          <a:xfrm>
            <a:off x="5778500" y="1443049"/>
            <a:ext cx="635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5810808" y="1966446"/>
            <a:ext cx="5755908" cy="3625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等线" panose="02010600030101010101" charset="-122"/>
              <a:ea typeface="等线" panose="02010600030101010101" charset="-122"/>
              <a:cs typeface="+mn-cs"/>
            </a:endParaRPr>
          </a:p>
        </p:txBody>
      </p:sp>
      <p:sp>
        <p:nvSpPr>
          <p:cNvPr id="14" name="文本框 13"/>
          <p:cNvSpPr txBox="1"/>
          <p:nvPr/>
        </p:nvSpPr>
        <p:spPr>
          <a:xfrm>
            <a:off x="6239463" y="2499516"/>
            <a:ext cx="1616637" cy="307778"/>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学校：武汉大学</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5" name="文本框 14"/>
          <p:cNvSpPr txBox="1"/>
          <p:nvPr/>
        </p:nvSpPr>
        <p:spPr>
          <a:xfrm>
            <a:off x="6236615" y="2917249"/>
            <a:ext cx="1619485" cy="307777"/>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籍贯：中国上海</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6" name="文本框 15"/>
          <p:cNvSpPr txBox="1"/>
          <p:nvPr/>
        </p:nvSpPr>
        <p:spPr>
          <a:xfrm>
            <a:off x="8744201" y="2499515"/>
            <a:ext cx="1616637" cy="307777"/>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专业：市场营销</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7" name="文本框 16"/>
          <p:cNvSpPr txBox="1"/>
          <p:nvPr/>
        </p:nvSpPr>
        <p:spPr>
          <a:xfrm>
            <a:off x="8744200" y="2917249"/>
            <a:ext cx="2334861" cy="307777"/>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出生年月：</a:t>
            </a:r>
            <a:r>
              <a:rPr kumimoji="0" lang="en-US" altLang="zh-CN"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2000-10-01</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8" name="文本框 17"/>
          <p:cNvSpPr txBox="1"/>
          <p:nvPr/>
        </p:nvSpPr>
        <p:spPr>
          <a:xfrm>
            <a:off x="6028760" y="3715059"/>
            <a:ext cx="118110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电   话</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19" name="Freeform 237"/>
          <p:cNvSpPr>
            <a:spLocks noEditPoints="1"/>
          </p:cNvSpPr>
          <p:nvPr/>
        </p:nvSpPr>
        <p:spPr bwMode="auto">
          <a:xfrm>
            <a:off x="7277031" y="3785426"/>
            <a:ext cx="163951" cy="180716"/>
          </a:xfrm>
          <a:custGeom>
            <a:avLst/>
            <a:gdLst>
              <a:gd name="T0" fmla="*/ 87 w 104"/>
              <a:gd name="T1" fmla="*/ 0 h 200"/>
              <a:gd name="T2" fmla="*/ 16 w 104"/>
              <a:gd name="T3" fmla="*/ 0 h 200"/>
              <a:gd name="T4" fmla="*/ 0 w 104"/>
              <a:gd name="T5" fmla="*/ 17 h 200"/>
              <a:gd name="T6" fmla="*/ 0 w 104"/>
              <a:gd name="T7" fmla="*/ 183 h 200"/>
              <a:gd name="T8" fmla="*/ 16 w 104"/>
              <a:gd name="T9" fmla="*/ 200 h 200"/>
              <a:gd name="T10" fmla="*/ 87 w 104"/>
              <a:gd name="T11" fmla="*/ 200 h 200"/>
              <a:gd name="T12" fmla="*/ 104 w 104"/>
              <a:gd name="T13" fmla="*/ 183 h 200"/>
              <a:gd name="T14" fmla="*/ 104 w 104"/>
              <a:gd name="T15" fmla="*/ 17 h 200"/>
              <a:gd name="T16" fmla="*/ 87 w 104"/>
              <a:gd name="T17" fmla="*/ 0 h 200"/>
              <a:gd name="T18" fmla="*/ 43 w 104"/>
              <a:gd name="T19" fmla="*/ 13 h 200"/>
              <a:gd name="T20" fmla="*/ 63 w 104"/>
              <a:gd name="T21" fmla="*/ 13 h 200"/>
              <a:gd name="T22" fmla="*/ 66 w 104"/>
              <a:gd name="T23" fmla="*/ 17 h 200"/>
              <a:gd name="T24" fmla="*/ 63 w 104"/>
              <a:gd name="T25" fmla="*/ 20 h 200"/>
              <a:gd name="T26" fmla="*/ 43 w 104"/>
              <a:gd name="T27" fmla="*/ 20 h 200"/>
              <a:gd name="T28" fmla="*/ 40 w 104"/>
              <a:gd name="T29" fmla="*/ 17 h 200"/>
              <a:gd name="T30" fmla="*/ 43 w 104"/>
              <a:gd name="T31" fmla="*/ 13 h 200"/>
              <a:gd name="T32" fmla="*/ 53 w 104"/>
              <a:gd name="T33" fmla="*/ 193 h 200"/>
              <a:gd name="T34" fmla="*/ 43 w 104"/>
              <a:gd name="T35" fmla="*/ 183 h 200"/>
              <a:gd name="T36" fmla="*/ 53 w 104"/>
              <a:gd name="T37" fmla="*/ 173 h 200"/>
              <a:gd name="T38" fmla="*/ 63 w 104"/>
              <a:gd name="T39" fmla="*/ 183 h 200"/>
              <a:gd name="T40" fmla="*/ 53 w 104"/>
              <a:gd name="T41" fmla="*/ 193 h 200"/>
              <a:gd name="T42" fmla="*/ 96 w 104"/>
              <a:gd name="T43" fmla="*/ 164 h 200"/>
              <a:gd name="T44" fmla="*/ 8 w 104"/>
              <a:gd name="T45" fmla="*/ 164 h 200"/>
              <a:gd name="T46" fmla="*/ 8 w 104"/>
              <a:gd name="T47" fmla="*/ 32 h 200"/>
              <a:gd name="T48" fmla="*/ 96 w 104"/>
              <a:gd name="T49" fmla="*/ 32 h 200"/>
              <a:gd name="T50" fmla="*/ 96 w 104"/>
              <a:gd name="T5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4" h="200">
                <a:moveTo>
                  <a:pt x="87" y="0"/>
                </a:moveTo>
                <a:cubicBezTo>
                  <a:pt x="16" y="0"/>
                  <a:pt x="16" y="0"/>
                  <a:pt x="16" y="0"/>
                </a:cubicBezTo>
                <a:cubicBezTo>
                  <a:pt x="7" y="0"/>
                  <a:pt x="0" y="8"/>
                  <a:pt x="0" y="17"/>
                </a:cubicBezTo>
                <a:cubicBezTo>
                  <a:pt x="0" y="183"/>
                  <a:pt x="0" y="183"/>
                  <a:pt x="0" y="183"/>
                </a:cubicBezTo>
                <a:cubicBezTo>
                  <a:pt x="0" y="192"/>
                  <a:pt x="7" y="200"/>
                  <a:pt x="16" y="200"/>
                </a:cubicBezTo>
                <a:cubicBezTo>
                  <a:pt x="87" y="200"/>
                  <a:pt x="87" y="200"/>
                  <a:pt x="87" y="200"/>
                </a:cubicBezTo>
                <a:cubicBezTo>
                  <a:pt x="96" y="200"/>
                  <a:pt x="104" y="192"/>
                  <a:pt x="104" y="183"/>
                </a:cubicBezTo>
                <a:cubicBezTo>
                  <a:pt x="104" y="17"/>
                  <a:pt x="104" y="17"/>
                  <a:pt x="104" y="17"/>
                </a:cubicBezTo>
                <a:cubicBezTo>
                  <a:pt x="104" y="8"/>
                  <a:pt x="96" y="0"/>
                  <a:pt x="87" y="0"/>
                </a:cubicBezTo>
                <a:moveTo>
                  <a:pt x="43" y="13"/>
                </a:moveTo>
                <a:cubicBezTo>
                  <a:pt x="63" y="13"/>
                  <a:pt x="63" y="13"/>
                  <a:pt x="63" y="13"/>
                </a:cubicBezTo>
                <a:cubicBezTo>
                  <a:pt x="65" y="13"/>
                  <a:pt x="66" y="15"/>
                  <a:pt x="66" y="17"/>
                </a:cubicBezTo>
                <a:cubicBezTo>
                  <a:pt x="66" y="19"/>
                  <a:pt x="65" y="20"/>
                  <a:pt x="63" y="20"/>
                </a:cubicBezTo>
                <a:cubicBezTo>
                  <a:pt x="43" y="20"/>
                  <a:pt x="43" y="20"/>
                  <a:pt x="43" y="20"/>
                </a:cubicBezTo>
                <a:cubicBezTo>
                  <a:pt x="41" y="20"/>
                  <a:pt x="40" y="19"/>
                  <a:pt x="40" y="17"/>
                </a:cubicBezTo>
                <a:cubicBezTo>
                  <a:pt x="40" y="15"/>
                  <a:pt x="41" y="13"/>
                  <a:pt x="43" y="13"/>
                </a:cubicBezTo>
                <a:moveTo>
                  <a:pt x="53" y="193"/>
                </a:moveTo>
                <a:cubicBezTo>
                  <a:pt x="47" y="193"/>
                  <a:pt x="43" y="189"/>
                  <a:pt x="43" y="183"/>
                </a:cubicBezTo>
                <a:cubicBezTo>
                  <a:pt x="43" y="178"/>
                  <a:pt x="47" y="173"/>
                  <a:pt x="53" y="173"/>
                </a:cubicBezTo>
                <a:cubicBezTo>
                  <a:pt x="58" y="173"/>
                  <a:pt x="63" y="178"/>
                  <a:pt x="63" y="183"/>
                </a:cubicBezTo>
                <a:cubicBezTo>
                  <a:pt x="63" y="189"/>
                  <a:pt x="58" y="193"/>
                  <a:pt x="53" y="193"/>
                </a:cubicBezTo>
                <a:moveTo>
                  <a:pt x="96" y="164"/>
                </a:moveTo>
                <a:cubicBezTo>
                  <a:pt x="8" y="164"/>
                  <a:pt x="8" y="164"/>
                  <a:pt x="8" y="164"/>
                </a:cubicBezTo>
                <a:cubicBezTo>
                  <a:pt x="8" y="32"/>
                  <a:pt x="8" y="32"/>
                  <a:pt x="8" y="32"/>
                </a:cubicBezTo>
                <a:cubicBezTo>
                  <a:pt x="96" y="32"/>
                  <a:pt x="96" y="32"/>
                  <a:pt x="96" y="32"/>
                </a:cubicBezTo>
                <a:lnTo>
                  <a:pt x="96" y="164"/>
                </a:lnTo>
                <a:close/>
              </a:path>
            </a:pathLst>
          </a:custGeom>
          <a:solidFill>
            <a:srgbClr val="649CC7"/>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649CC7"/>
              </a:solidFill>
              <a:effectLst/>
              <a:uLnTx/>
              <a:uFillTx/>
              <a:latin typeface="Arial" panose="020B0604020202020204"/>
              <a:ea typeface="站酷文艺体" panose="02000603000000000000" pitchFamily="2" charset="-122"/>
              <a:cs typeface="+mn-cs"/>
            </a:endParaRPr>
          </a:p>
        </p:txBody>
      </p:sp>
      <p:sp>
        <p:nvSpPr>
          <p:cNvPr id="20" name="文本框 19"/>
          <p:cNvSpPr txBox="1"/>
          <p:nvPr/>
        </p:nvSpPr>
        <p:spPr>
          <a:xfrm>
            <a:off x="7781360" y="3715059"/>
            <a:ext cx="19177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185XXX5689</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21" name="文本框 20"/>
          <p:cNvSpPr txBox="1"/>
          <p:nvPr/>
        </p:nvSpPr>
        <p:spPr>
          <a:xfrm>
            <a:off x="6028760" y="4108111"/>
            <a:ext cx="118110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微   信</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grpSp>
        <p:nvGrpSpPr>
          <p:cNvPr id="22" name="组合 21"/>
          <p:cNvGrpSpPr/>
          <p:nvPr/>
        </p:nvGrpSpPr>
        <p:grpSpPr>
          <a:xfrm>
            <a:off x="7234061" y="4175829"/>
            <a:ext cx="230570" cy="204285"/>
            <a:chOff x="7342977" y="642937"/>
            <a:chExt cx="917579" cy="747713"/>
          </a:xfrm>
          <a:solidFill>
            <a:srgbClr val="649CC7"/>
          </a:solidFill>
        </p:grpSpPr>
        <p:sp>
          <p:nvSpPr>
            <p:cNvPr id="23" name="Freeform 21"/>
            <p:cNvSpPr>
              <a:spLocks noEditPoints="1"/>
            </p:cNvSpPr>
            <p:nvPr/>
          </p:nvSpPr>
          <p:spPr bwMode="auto">
            <a:xfrm>
              <a:off x="7342977" y="642937"/>
              <a:ext cx="652462" cy="596901"/>
            </a:xfrm>
            <a:custGeom>
              <a:avLst/>
              <a:gdLst>
                <a:gd name="T0" fmla="*/ 87 w 91"/>
                <a:gd name="T1" fmla="*/ 32 h 83"/>
                <a:gd name="T2" fmla="*/ 91 w 91"/>
                <a:gd name="T3" fmla="*/ 32 h 83"/>
                <a:gd name="T4" fmla="*/ 45 w 91"/>
                <a:gd name="T5" fmla="*/ 0 h 83"/>
                <a:gd name="T6" fmla="*/ 0 w 91"/>
                <a:gd name="T7" fmla="*/ 39 h 83"/>
                <a:gd name="T8" fmla="*/ 18 w 91"/>
                <a:gd name="T9" fmla="*/ 69 h 83"/>
                <a:gd name="T10" fmla="*/ 14 w 91"/>
                <a:gd name="T11" fmla="*/ 83 h 83"/>
                <a:gd name="T12" fmla="*/ 30 w 91"/>
                <a:gd name="T13" fmla="*/ 75 h 83"/>
                <a:gd name="T14" fmla="*/ 45 w 91"/>
                <a:gd name="T15" fmla="*/ 77 h 83"/>
                <a:gd name="T16" fmla="*/ 50 w 91"/>
                <a:gd name="T17" fmla="*/ 77 h 83"/>
                <a:gd name="T18" fmla="*/ 48 w 91"/>
                <a:gd name="T19" fmla="*/ 67 h 83"/>
                <a:gd name="T20" fmla="*/ 87 w 91"/>
                <a:gd name="T21" fmla="*/ 32 h 83"/>
                <a:gd name="T22" fmla="*/ 62 w 91"/>
                <a:gd name="T23" fmla="*/ 19 h 83"/>
                <a:gd name="T24" fmla="*/ 68 w 91"/>
                <a:gd name="T25" fmla="*/ 25 h 83"/>
                <a:gd name="T26" fmla="*/ 62 w 91"/>
                <a:gd name="T27" fmla="*/ 31 h 83"/>
                <a:gd name="T28" fmla="*/ 56 w 91"/>
                <a:gd name="T29" fmla="*/ 25 h 83"/>
                <a:gd name="T30" fmla="*/ 62 w 91"/>
                <a:gd name="T31" fmla="*/ 19 h 83"/>
                <a:gd name="T32" fmla="*/ 31 w 91"/>
                <a:gd name="T33" fmla="*/ 31 h 83"/>
                <a:gd name="T34" fmla="*/ 24 w 91"/>
                <a:gd name="T35" fmla="*/ 25 h 83"/>
                <a:gd name="T36" fmla="*/ 31 w 91"/>
                <a:gd name="T37" fmla="*/ 19 h 83"/>
                <a:gd name="T38" fmla="*/ 36 w 91"/>
                <a:gd name="T39" fmla="*/ 25 h 83"/>
                <a:gd name="T40" fmla="*/ 31 w 91"/>
                <a:gd name="T41" fmla="*/ 3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83">
                  <a:moveTo>
                    <a:pt x="87" y="32"/>
                  </a:moveTo>
                  <a:cubicBezTo>
                    <a:pt x="88" y="32"/>
                    <a:pt x="89" y="32"/>
                    <a:pt x="91" y="32"/>
                  </a:cubicBezTo>
                  <a:cubicBezTo>
                    <a:pt x="87" y="14"/>
                    <a:pt x="68" y="0"/>
                    <a:pt x="45" y="0"/>
                  </a:cubicBezTo>
                  <a:cubicBezTo>
                    <a:pt x="21" y="0"/>
                    <a:pt x="0" y="17"/>
                    <a:pt x="0" y="39"/>
                  </a:cubicBezTo>
                  <a:cubicBezTo>
                    <a:pt x="0" y="51"/>
                    <a:pt x="7" y="61"/>
                    <a:pt x="18" y="69"/>
                  </a:cubicBezTo>
                  <a:cubicBezTo>
                    <a:pt x="14" y="83"/>
                    <a:pt x="14" y="83"/>
                    <a:pt x="14" y="83"/>
                  </a:cubicBezTo>
                  <a:cubicBezTo>
                    <a:pt x="30" y="75"/>
                    <a:pt x="30" y="75"/>
                    <a:pt x="30" y="75"/>
                  </a:cubicBezTo>
                  <a:cubicBezTo>
                    <a:pt x="35" y="76"/>
                    <a:pt x="40" y="77"/>
                    <a:pt x="45" y="77"/>
                  </a:cubicBezTo>
                  <a:cubicBezTo>
                    <a:pt x="47" y="77"/>
                    <a:pt x="48" y="77"/>
                    <a:pt x="50" y="77"/>
                  </a:cubicBezTo>
                  <a:cubicBezTo>
                    <a:pt x="49" y="74"/>
                    <a:pt x="48" y="71"/>
                    <a:pt x="48" y="67"/>
                  </a:cubicBezTo>
                  <a:cubicBezTo>
                    <a:pt x="48" y="48"/>
                    <a:pt x="65" y="32"/>
                    <a:pt x="87" y="32"/>
                  </a:cubicBezTo>
                  <a:close/>
                  <a:moveTo>
                    <a:pt x="62" y="19"/>
                  </a:moveTo>
                  <a:cubicBezTo>
                    <a:pt x="66" y="19"/>
                    <a:pt x="68" y="22"/>
                    <a:pt x="68" y="25"/>
                  </a:cubicBezTo>
                  <a:cubicBezTo>
                    <a:pt x="68" y="29"/>
                    <a:pt x="66" y="31"/>
                    <a:pt x="62" y="31"/>
                  </a:cubicBezTo>
                  <a:cubicBezTo>
                    <a:pt x="59" y="31"/>
                    <a:pt x="56" y="29"/>
                    <a:pt x="56" y="25"/>
                  </a:cubicBezTo>
                  <a:cubicBezTo>
                    <a:pt x="56" y="22"/>
                    <a:pt x="59" y="19"/>
                    <a:pt x="62" y="19"/>
                  </a:cubicBezTo>
                  <a:close/>
                  <a:moveTo>
                    <a:pt x="31" y="31"/>
                  </a:moveTo>
                  <a:cubicBezTo>
                    <a:pt x="27" y="31"/>
                    <a:pt x="24" y="29"/>
                    <a:pt x="24" y="25"/>
                  </a:cubicBezTo>
                  <a:cubicBezTo>
                    <a:pt x="24" y="22"/>
                    <a:pt x="27" y="19"/>
                    <a:pt x="31" y="19"/>
                  </a:cubicBezTo>
                  <a:cubicBezTo>
                    <a:pt x="34" y="19"/>
                    <a:pt x="36" y="22"/>
                    <a:pt x="36" y="25"/>
                  </a:cubicBezTo>
                  <a:cubicBezTo>
                    <a:pt x="36" y="29"/>
                    <a:pt x="34" y="31"/>
                    <a:pt x="31"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649CC7"/>
                </a:solidFill>
                <a:effectLst/>
                <a:uLnTx/>
                <a:uFillTx/>
                <a:latin typeface="Arial" panose="020B0604020202020204"/>
                <a:ea typeface="站酷文艺体" panose="02000603000000000000" pitchFamily="2" charset="-122"/>
                <a:cs typeface="+mn-cs"/>
              </a:endParaRPr>
            </a:p>
          </p:txBody>
        </p:sp>
        <p:sp>
          <p:nvSpPr>
            <p:cNvPr id="24" name="Freeform 22"/>
            <p:cNvSpPr>
              <a:spLocks noEditPoints="1"/>
            </p:cNvSpPr>
            <p:nvPr/>
          </p:nvSpPr>
          <p:spPr bwMode="auto">
            <a:xfrm>
              <a:off x="7708107" y="887413"/>
              <a:ext cx="552449" cy="503237"/>
            </a:xfrm>
            <a:custGeom>
              <a:avLst/>
              <a:gdLst>
                <a:gd name="T0" fmla="*/ 77 w 77"/>
                <a:gd name="T1" fmla="*/ 33 h 70"/>
                <a:gd name="T2" fmla="*/ 38 w 77"/>
                <a:gd name="T3" fmla="*/ 0 h 70"/>
                <a:gd name="T4" fmla="*/ 0 w 77"/>
                <a:gd name="T5" fmla="*/ 33 h 70"/>
                <a:gd name="T6" fmla="*/ 38 w 77"/>
                <a:gd name="T7" fmla="*/ 66 h 70"/>
                <a:gd name="T8" fmla="*/ 52 w 77"/>
                <a:gd name="T9" fmla="*/ 63 h 70"/>
                <a:gd name="T10" fmla="*/ 64 w 77"/>
                <a:gd name="T11" fmla="*/ 70 h 70"/>
                <a:gd name="T12" fmla="*/ 61 w 77"/>
                <a:gd name="T13" fmla="*/ 59 h 70"/>
                <a:gd name="T14" fmla="*/ 77 w 77"/>
                <a:gd name="T15" fmla="*/ 33 h 70"/>
                <a:gd name="T16" fmla="*/ 26 w 77"/>
                <a:gd name="T17" fmla="*/ 27 h 70"/>
                <a:gd name="T18" fmla="*/ 21 w 77"/>
                <a:gd name="T19" fmla="*/ 23 h 70"/>
                <a:gd name="T20" fmla="*/ 26 w 77"/>
                <a:gd name="T21" fmla="*/ 18 h 70"/>
                <a:gd name="T22" fmla="*/ 32 w 77"/>
                <a:gd name="T23" fmla="*/ 23 h 70"/>
                <a:gd name="T24" fmla="*/ 26 w 77"/>
                <a:gd name="T25" fmla="*/ 27 h 70"/>
                <a:gd name="T26" fmla="*/ 51 w 77"/>
                <a:gd name="T27" fmla="*/ 27 h 70"/>
                <a:gd name="T28" fmla="*/ 46 w 77"/>
                <a:gd name="T29" fmla="*/ 23 h 70"/>
                <a:gd name="T30" fmla="*/ 51 w 77"/>
                <a:gd name="T31" fmla="*/ 18 h 70"/>
                <a:gd name="T32" fmla="*/ 56 w 77"/>
                <a:gd name="T33" fmla="*/ 23 h 70"/>
                <a:gd name="T34" fmla="*/ 51 w 77"/>
                <a:gd name="T35"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70">
                  <a:moveTo>
                    <a:pt x="77" y="33"/>
                  </a:moveTo>
                  <a:cubicBezTo>
                    <a:pt x="77" y="15"/>
                    <a:pt x="59" y="0"/>
                    <a:pt x="38" y="0"/>
                  </a:cubicBezTo>
                  <a:cubicBezTo>
                    <a:pt x="17" y="0"/>
                    <a:pt x="0" y="15"/>
                    <a:pt x="0" y="33"/>
                  </a:cubicBezTo>
                  <a:cubicBezTo>
                    <a:pt x="0" y="51"/>
                    <a:pt x="17" y="66"/>
                    <a:pt x="38" y="66"/>
                  </a:cubicBezTo>
                  <a:cubicBezTo>
                    <a:pt x="43" y="66"/>
                    <a:pt x="47" y="65"/>
                    <a:pt x="52" y="63"/>
                  </a:cubicBezTo>
                  <a:cubicBezTo>
                    <a:pt x="64" y="70"/>
                    <a:pt x="64" y="70"/>
                    <a:pt x="64" y="70"/>
                  </a:cubicBezTo>
                  <a:cubicBezTo>
                    <a:pt x="61" y="59"/>
                    <a:pt x="61" y="59"/>
                    <a:pt x="61" y="59"/>
                  </a:cubicBezTo>
                  <a:cubicBezTo>
                    <a:pt x="70" y="52"/>
                    <a:pt x="77" y="43"/>
                    <a:pt x="77" y="33"/>
                  </a:cubicBezTo>
                  <a:close/>
                  <a:moveTo>
                    <a:pt x="26" y="27"/>
                  </a:moveTo>
                  <a:cubicBezTo>
                    <a:pt x="24" y="27"/>
                    <a:pt x="21" y="25"/>
                    <a:pt x="21" y="23"/>
                  </a:cubicBezTo>
                  <a:cubicBezTo>
                    <a:pt x="21" y="21"/>
                    <a:pt x="24" y="18"/>
                    <a:pt x="26" y="18"/>
                  </a:cubicBezTo>
                  <a:cubicBezTo>
                    <a:pt x="29" y="18"/>
                    <a:pt x="32" y="21"/>
                    <a:pt x="32" y="23"/>
                  </a:cubicBezTo>
                  <a:cubicBezTo>
                    <a:pt x="32" y="25"/>
                    <a:pt x="29" y="27"/>
                    <a:pt x="26" y="27"/>
                  </a:cubicBezTo>
                  <a:close/>
                  <a:moveTo>
                    <a:pt x="51" y="27"/>
                  </a:moveTo>
                  <a:cubicBezTo>
                    <a:pt x="49" y="27"/>
                    <a:pt x="46" y="25"/>
                    <a:pt x="46" y="23"/>
                  </a:cubicBezTo>
                  <a:cubicBezTo>
                    <a:pt x="46" y="21"/>
                    <a:pt x="49" y="18"/>
                    <a:pt x="51" y="18"/>
                  </a:cubicBezTo>
                  <a:cubicBezTo>
                    <a:pt x="54" y="18"/>
                    <a:pt x="56" y="21"/>
                    <a:pt x="56" y="23"/>
                  </a:cubicBezTo>
                  <a:cubicBezTo>
                    <a:pt x="56" y="25"/>
                    <a:pt x="54" y="27"/>
                    <a:pt x="5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rgbClr val="649CC7"/>
                </a:solidFill>
                <a:effectLst/>
                <a:uLnTx/>
                <a:uFillTx/>
                <a:latin typeface="Arial" panose="020B0604020202020204"/>
                <a:ea typeface="站酷文艺体" panose="02000603000000000000" pitchFamily="2" charset="-122"/>
                <a:cs typeface="+mn-cs"/>
              </a:endParaRPr>
            </a:p>
          </p:txBody>
        </p:sp>
      </p:grpSp>
      <p:sp>
        <p:nvSpPr>
          <p:cNvPr id="25" name="文本框 24"/>
          <p:cNvSpPr txBox="1"/>
          <p:nvPr/>
        </p:nvSpPr>
        <p:spPr>
          <a:xfrm>
            <a:off x="7781360" y="4108111"/>
            <a:ext cx="19177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185XXX5689</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26" name="文本框 25"/>
          <p:cNvSpPr txBox="1"/>
          <p:nvPr/>
        </p:nvSpPr>
        <p:spPr>
          <a:xfrm>
            <a:off x="6028760" y="4501163"/>
            <a:ext cx="118110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Q    </a:t>
            </a:r>
            <a:r>
              <a:rPr kumimoji="0" lang="en-US" altLang="zh-CN" sz="1400" b="0" i="0" u="none" strike="noStrike" kern="1200" cap="none" spc="0" normalizeH="0" baseline="0" noProof="0" dirty="0" err="1">
                <a:ln>
                  <a:noFill/>
                </a:ln>
                <a:solidFill>
                  <a:srgbClr val="649CC7"/>
                </a:solidFill>
                <a:effectLst/>
                <a:uLnTx/>
                <a:uFillTx/>
                <a:latin typeface="站酷文艺体" panose="02000603000000000000" pitchFamily="2" charset="-122"/>
                <a:ea typeface="站酷文艺体" panose="02000603000000000000" pitchFamily="2" charset="-122"/>
                <a:cs typeface="+mn-cs"/>
              </a:rPr>
              <a:t>Q</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27" name="Freeform 16"/>
          <p:cNvSpPr/>
          <p:nvPr/>
        </p:nvSpPr>
        <p:spPr bwMode="auto">
          <a:xfrm>
            <a:off x="7250602" y="4565481"/>
            <a:ext cx="197488" cy="179140"/>
          </a:xfrm>
          <a:custGeom>
            <a:avLst/>
            <a:gdLst>
              <a:gd name="T0" fmla="*/ 63 w 461"/>
              <a:gd name="T1" fmla="*/ 199 h 471"/>
              <a:gd name="T2" fmla="*/ 73 w 461"/>
              <a:gd name="T3" fmla="*/ 172 h 471"/>
              <a:gd name="T4" fmla="*/ 82 w 461"/>
              <a:gd name="T5" fmla="*/ 150 h 471"/>
              <a:gd name="T6" fmla="*/ 86 w 461"/>
              <a:gd name="T7" fmla="*/ 122 h 471"/>
              <a:gd name="T8" fmla="*/ 100 w 461"/>
              <a:gd name="T9" fmla="*/ 86 h 471"/>
              <a:gd name="T10" fmla="*/ 118 w 461"/>
              <a:gd name="T11" fmla="*/ 55 h 471"/>
              <a:gd name="T12" fmla="*/ 154 w 461"/>
              <a:gd name="T13" fmla="*/ 27 h 471"/>
              <a:gd name="T14" fmla="*/ 194 w 461"/>
              <a:gd name="T15" fmla="*/ 9 h 471"/>
              <a:gd name="T16" fmla="*/ 240 w 461"/>
              <a:gd name="T17" fmla="*/ 0 h 471"/>
              <a:gd name="T18" fmla="*/ 289 w 461"/>
              <a:gd name="T19" fmla="*/ 9 h 471"/>
              <a:gd name="T20" fmla="*/ 339 w 461"/>
              <a:gd name="T21" fmla="*/ 27 h 471"/>
              <a:gd name="T22" fmla="*/ 366 w 461"/>
              <a:gd name="T23" fmla="*/ 50 h 471"/>
              <a:gd name="T24" fmla="*/ 388 w 461"/>
              <a:gd name="T25" fmla="*/ 82 h 471"/>
              <a:gd name="T26" fmla="*/ 402 w 461"/>
              <a:gd name="T27" fmla="*/ 118 h 471"/>
              <a:gd name="T28" fmla="*/ 407 w 461"/>
              <a:gd name="T29" fmla="*/ 154 h 471"/>
              <a:gd name="T30" fmla="*/ 420 w 461"/>
              <a:gd name="T31" fmla="*/ 181 h 471"/>
              <a:gd name="T32" fmla="*/ 420 w 461"/>
              <a:gd name="T33" fmla="*/ 199 h 471"/>
              <a:gd name="T34" fmla="*/ 425 w 461"/>
              <a:gd name="T35" fmla="*/ 227 h 471"/>
              <a:gd name="T36" fmla="*/ 447 w 461"/>
              <a:gd name="T37" fmla="*/ 267 h 471"/>
              <a:gd name="T38" fmla="*/ 461 w 461"/>
              <a:gd name="T39" fmla="*/ 303 h 471"/>
              <a:gd name="T40" fmla="*/ 461 w 461"/>
              <a:gd name="T41" fmla="*/ 340 h 471"/>
              <a:gd name="T42" fmla="*/ 452 w 461"/>
              <a:gd name="T43" fmla="*/ 362 h 471"/>
              <a:gd name="T44" fmla="*/ 443 w 461"/>
              <a:gd name="T45" fmla="*/ 371 h 471"/>
              <a:gd name="T46" fmla="*/ 434 w 461"/>
              <a:gd name="T47" fmla="*/ 362 h 471"/>
              <a:gd name="T48" fmla="*/ 416 w 461"/>
              <a:gd name="T49" fmla="*/ 335 h 471"/>
              <a:gd name="T50" fmla="*/ 407 w 461"/>
              <a:gd name="T51" fmla="*/ 353 h 471"/>
              <a:gd name="T52" fmla="*/ 384 w 461"/>
              <a:gd name="T53" fmla="*/ 389 h 471"/>
              <a:gd name="T54" fmla="*/ 407 w 461"/>
              <a:gd name="T55" fmla="*/ 412 h 471"/>
              <a:gd name="T56" fmla="*/ 420 w 461"/>
              <a:gd name="T57" fmla="*/ 426 h 471"/>
              <a:gd name="T58" fmla="*/ 420 w 461"/>
              <a:gd name="T59" fmla="*/ 439 h 471"/>
              <a:gd name="T60" fmla="*/ 411 w 461"/>
              <a:gd name="T61" fmla="*/ 453 h 471"/>
              <a:gd name="T62" fmla="*/ 384 w 461"/>
              <a:gd name="T63" fmla="*/ 466 h 471"/>
              <a:gd name="T64" fmla="*/ 339 w 461"/>
              <a:gd name="T65" fmla="*/ 471 h 471"/>
              <a:gd name="T66" fmla="*/ 289 w 461"/>
              <a:gd name="T67" fmla="*/ 462 h 471"/>
              <a:gd name="T68" fmla="*/ 253 w 461"/>
              <a:gd name="T69" fmla="*/ 453 h 471"/>
              <a:gd name="T70" fmla="*/ 226 w 461"/>
              <a:gd name="T71" fmla="*/ 453 h 471"/>
              <a:gd name="T72" fmla="*/ 194 w 461"/>
              <a:gd name="T73" fmla="*/ 471 h 471"/>
              <a:gd name="T74" fmla="*/ 158 w 461"/>
              <a:gd name="T75" fmla="*/ 471 h 471"/>
              <a:gd name="T76" fmla="*/ 100 w 461"/>
              <a:gd name="T77" fmla="*/ 471 h 471"/>
              <a:gd name="T78" fmla="*/ 68 w 461"/>
              <a:gd name="T79" fmla="*/ 457 h 471"/>
              <a:gd name="T80" fmla="*/ 59 w 461"/>
              <a:gd name="T81" fmla="*/ 444 h 471"/>
              <a:gd name="T82" fmla="*/ 59 w 461"/>
              <a:gd name="T83" fmla="*/ 430 h 471"/>
              <a:gd name="T84" fmla="*/ 59 w 461"/>
              <a:gd name="T85" fmla="*/ 417 h 471"/>
              <a:gd name="T86" fmla="*/ 73 w 461"/>
              <a:gd name="T87" fmla="*/ 407 h 471"/>
              <a:gd name="T88" fmla="*/ 95 w 461"/>
              <a:gd name="T89" fmla="*/ 403 h 471"/>
              <a:gd name="T90" fmla="*/ 91 w 461"/>
              <a:gd name="T91" fmla="*/ 394 h 471"/>
              <a:gd name="T92" fmla="*/ 63 w 461"/>
              <a:gd name="T93" fmla="*/ 367 h 471"/>
              <a:gd name="T94" fmla="*/ 50 w 461"/>
              <a:gd name="T95" fmla="*/ 335 h 471"/>
              <a:gd name="T96" fmla="*/ 45 w 461"/>
              <a:gd name="T97" fmla="*/ 331 h 471"/>
              <a:gd name="T98" fmla="*/ 41 w 461"/>
              <a:gd name="T99" fmla="*/ 344 h 471"/>
              <a:gd name="T100" fmla="*/ 18 w 461"/>
              <a:gd name="T101" fmla="*/ 362 h 471"/>
              <a:gd name="T102" fmla="*/ 9 w 461"/>
              <a:gd name="T103" fmla="*/ 362 h 471"/>
              <a:gd name="T104" fmla="*/ 0 w 461"/>
              <a:gd name="T105" fmla="*/ 344 h 471"/>
              <a:gd name="T106" fmla="*/ 5 w 461"/>
              <a:gd name="T107" fmla="*/ 303 h 471"/>
              <a:gd name="T108" fmla="*/ 18 w 461"/>
              <a:gd name="T109" fmla="*/ 267 h 471"/>
              <a:gd name="T110" fmla="*/ 45 w 461"/>
              <a:gd name="T111" fmla="*/ 236 h 471"/>
              <a:gd name="T112" fmla="*/ 68 w 461"/>
              <a:gd name="T113" fmla="*/ 21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1" h="471">
                <a:moveTo>
                  <a:pt x="68" y="213"/>
                </a:moveTo>
                <a:lnTo>
                  <a:pt x="68" y="213"/>
                </a:lnTo>
                <a:lnTo>
                  <a:pt x="63" y="208"/>
                </a:lnTo>
                <a:lnTo>
                  <a:pt x="63" y="204"/>
                </a:lnTo>
                <a:lnTo>
                  <a:pt x="63" y="204"/>
                </a:lnTo>
                <a:lnTo>
                  <a:pt x="63" y="199"/>
                </a:lnTo>
                <a:lnTo>
                  <a:pt x="63" y="199"/>
                </a:lnTo>
                <a:lnTo>
                  <a:pt x="63" y="195"/>
                </a:lnTo>
                <a:lnTo>
                  <a:pt x="68" y="190"/>
                </a:lnTo>
                <a:lnTo>
                  <a:pt x="68" y="186"/>
                </a:lnTo>
                <a:lnTo>
                  <a:pt x="68" y="181"/>
                </a:lnTo>
                <a:lnTo>
                  <a:pt x="73" y="181"/>
                </a:lnTo>
                <a:lnTo>
                  <a:pt x="73" y="177"/>
                </a:lnTo>
                <a:lnTo>
                  <a:pt x="73" y="172"/>
                </a:lnTo>
                <a:lnTo>
                  <a:pt x="73" y="168"/>
                </a:lnTo>
                <a:lnTo>
                  <a:pt x="77" y="168"/>
                </a:lnTo>
                <a:lnTo>
                  <a:pt x="77" y="163"/>
                </a:lnTo>
                <a:lnTo>
                  <a:pt x="77" y="159"/>
                </a:lnTo>
                <a:lnTo>
                  <a:pt x="77" y="154"/>
                </a:lnTo>
                <a:lnTo>
                  <a:pt x="77" y="154"/>
                </a:lnTo>
                <a:lnTo>
                  <a:pt x="82" y="150"/>
                </a:lnTo>
                <a:lnTo>
                  <a:pt x="82" y="150"/>
                </a:lnTo>
                <a:lnTo>
                  <a:pt x="82" y="145"/>
                </a:lnTo>
                <a:lnTo>
                  <a:pt x="82" y="145"/>
                </a:lnTo>
                <a:lnTo>
                  <a:pt x="82" y="141"/>
                </a:lnTo>
                <a:lnTo>
                  <a:pt x="82" y="136"/>
                </a:lnTo>
                <a:lnTo>
                  <a:pt x="82" y="127"/>
                </a:lnTo>
                <a:lnTo>
                  <a:pt x="86" y="122"/>
                </a:lnTo>
                <a:lnTo>
                  <a:pt x="86" y="113"/>
                </a:lnTo>
                <a:lnTo>
                  <a:pt x="91" y="109"/>
                </a:lnTo>
                <a:lnTo>
                  <a:pt x="91" y="104"/>
                </a:lnTo>
                <a:lnTo>
                  <a:pt x="91" y="100"/>
                </a:lnTo>
                <a:lnTo>
                  <a:pt x="95" y="95"/>
                </a:lnTo>
                <a:lnTo>
                  <a:pt x="95" y="91"/>
                </a:lnTo>
                <a:lnTo>
                  <a:pt x="100" y="86"/>
                </a:lnTo>
                <a:lnTo>
                  <a:pt x="100" y="82"/>
                </a:lnTo>
                <a:lnTo>
                  <a:pt x="104" y="77"/>
                </a:lnTo>
                <a:lnTo>
                  <a:pt x="104" y="73"/>
                </a:lnTo>
                <a:lnTo>
                  <a:pt x="109" y="73"/>
                </a:lnTo>
                <a:lnTo>
                  <a:pt x="113" y="68"/>
                </a:lnTo>
                <a:lnTo>
                  <a:pt x="113" y="64"/>
                </a:lnTo>
                <a:lnTo>
                  <a:pt x="118" y="55"/>
                </a:lnTo>
                <a:lnTo>
                  <a:pt x="122" y="50"/>
                </a:lnTo>
                <a:lnTo>
                  <a:pt x="127" y="46"/>
                </a:lnTo>
                <a:lnTo>
                  <a:pt x="131" y="41"/>
                </a:lnTo>
                <a:lnTo>
                  <a:pt x="140" y="37"/>
                </a:lnTo>
                <a:lnTo>
                  <a:pt x="145" y="32"/>
                </a:lnTo>
                <a:lnTo>
                  <a:pt x="149" y="27"/>
                </a:lnTo>
                <a:lnTo>
                  <a:pt x="154" y="27"/>
                </a:lnTo>
                <a:lnTo>
                  <a:pt x="158" y="23"/>
                </a:lnTo>
                <a:lnTo>
                  <a:pt x="163" y="18"/>
                </a:lnTo>
                <a:lnTo>
                  <a:pt x="167" y="18"/>
                </a:lnTo>
                <a:lnTo>
                  <a:pt x="176" y="14"/>
                </a:lnTo>
                <a:lnTo>
                  <a:pt x="181" y="14"/>
                </a:lnTo>
                <a:lnTo>
                  <a:pt x="185" y="9"/>
                </a:lnTo>
                <a:lnTo>
                  <a:pt x="194" y="9"/>
                </a:lnTo>
                <a:lnTo>
                  <a:pt x="199" y="5"/>
                </a:lnTo>
                <a:lnTo>
                  <a:pt x="208" y="5"/>
                </a:lnTo>
                <a:lnTo>
                  <a:pt x="212" y="5"/>
                </a:lnTo>
                <a:lnTo>
                  <a:pt x="221" y="5"/>
                </a:lnTo>
                <a:lnTo>
                  <a:pt x="226" y="0"/>
                </a:lnTo>
                <a:lnTo>
                  <a:pt x="235" y="0"/>
                </a:lnTo>
                <a:lnTo>
                  <a:pt x="240" y="0"/>
                </a:lnTo>
                <a:lnTo>
                  <a:pt x="249" y="0"/>
                </a:lnTo>
                <a:lnTo>
                  <a:pt x="253" y="0"/>
                </a:lnTo>
                <a:lnTo>
                  <a:pt x="262" y="5"/>
                </a:lnTo>
                <a:lnTo>
                  <a:pt x="271" y="5"/>
                </a:lnTo>
                <a:lnTo>
                  <a:pt x="276" y="5"/>
                </a:lnTo>
                <a:lnTo>
                  <a:pt x="285" y="5"/>
                </a:lnTo>
                <a:lnTo>
                  <a:pt x="289" y="9"/>
                </a:lnTo>
                <a:lnTo>
                  <a:pt x="298" y="9"/>
                </a:lnTo>
                <a:lnTo>
                  <a:pt x="303" y="9"/>
                </a:lnTo>
                <a:lnTo>
                  <a:pt x="312" y="14"/>
                </a:lnTo>
                <a:lnTo>
                  <a:pt x="316" y="18"/>
                </a:lnTo>
                <a:lnTo>
                  <a:pt x="325" y="18"/>
                </a:lnTo>
                <a:lnTo>
                  <a:pt x="330" y="23"/>
                </a:lnTo>
                <a:lnTo>
                  <a:pt x="339" y="27"/>
                </a:lnTo>
                <a:lnTo>
                  <a:pt x="343" y="32"/>
                </a:lnTo>
                <a:lnTo>
                  <a:pt x="348" y="32"/>
                </a:lnTo>
                <a:lnTo>
                  <a:pt x="352" y="37"/>
                </a:lnTo>
                <a:lnTo>
                  <a:pt x="352" y="37"/>
                </a:lnTo>
                <a:lnTo>
                  <a:pt x="357" y="41"/>
                </a:lnTo>
                <a:lnTo>
                  <a:pt x="361" y="46"/>
                </a:lnTo>
                <a:lnTo>
                  <a:pt x="366" y="50"/>
                </a:lnTo>
                <a:lnTo>
                  <a:pt x="370" y="55"/>
                </a:lnTo>
                <a:lnTo>
                  <a:pt x="375" y="59"/>
                </a:lnTo>
                <a:lnTo>
                  <a:pt x="375" y="64"/>
                </a:lnTo>
                <a:lnTo>
                  <a:pt x="379" y="68"/>
                </a:lnTo>
                <a:lnTo>
                  <a:pt x="384" y="73"/>
                </a:lnTo>
                <a:lnTo>
                  <a:pt x="384" y="77"/>
                </a:lnTo>
                <a:lnTo>
                  <a:pt x="388" y="82"/>
                </a:lnTo>
                <a:lnTo>
                  <a:pt x="393" y="91"/>
                </a:lnTo>
                <a:lnTo>
                  <a:pt x="393" y="95"/>
                </a:lnTo>
                <a:lnTo>
                  <a:pt x="393" y="100"/>
                </a:lnTo>
                <a:lnTo>
                  <a:pt x="398" y="104"/>
                </a:lnTo>
                <a:lnTo>
                  <a:pt x="398" y="109"/>
                </a:lnTo>
                <a:lnTo>
                  <a:pt x="398" y="113"/>
                </a:lnTo>
                <a:lnTo>
                  <a:pt x="402" y="118"/>
                </a:lnTo>
                <a:lnTo>
                  <a:pt x="402" y="122"/>
                </a:lnTo>
                <a:lnTo>
                  <a:pt x="402" y="132"/>
                </a:lnTo>
                <a:lnTo>
                  <a:pt x="402" y="141"/>
                </a:lnTo>
                <a:lnTo>
                  <a:pt x="407" y="145"/>
                </a:lnTo>
                <a:lnTo>
                  <a:pt x="407" y="154"/>
                </a:lnTo>
                <a:lnTo>
                  <a:pt x="407" y="154"/>
                </a:lnTo>
                <a:lnTo>
                  <a:pt x="407" y="154"/>
                </a:lnTo>
                <a:lnTo>
                  <a:pt x="411" y="159"/>
                </a:lnTo>
                <a:lnTo>
                  <a:pt x="411" y="163"/>
                </a:lnTo>
                <a:lnTo>
                  <a:pt x="416" y="168"/>
                </a:lnTo>
                <a:lnTo>
                  <a:pt x="416" y="168"/>
                </a:lnTo>
                <a:lnTo>
                  <a:pt x="416" y="172"/>
                </a:lnTo>
                <a:lnTo>
                  <a:pt x="420" y="177"/>
                </a:lnTo>
                <a:lnTo>
                  <a:pt x="420" y="181"/>
                </a:lnTo>
                <a:lnTo>
                  <a:pt x="420" y="186"/>
                </a:lnTo>
                <a:lnTo>
                  <a:pt x="420" y="186"/>
                </a:lnTo>
                <a:lnTo>
                  <a:pt x="420" y="190"/>
                </a:lnTo>
                <a:lnTo>
                  <a:pt x="420" y="195"/>
                </a:lnTo>
                <a:lnTo>
                  <a:pt x="420" y="195"/>
                </a:lnTo>
                <a:lnTo>
                  <a:pt x="420" y="199"/>
                </a:lnTo>
                <a:lnTo>
                  <a:pt x="420" y="199"/>
                </a:lnTo>
                <a:lnTo>
                  <a:pt x="420" y="208"/>
                </a:lnTo>
                <a:lnTo>
                  <a:pt x="416" y="208"/>
                </a:lnTo>
                <a:lnTo>
                  <a:pt x="416" y="213"/>
                </a:lnTo>
                <a:lnTo>
                  <a:pt x="416" y="213"/>
                </a:lnTo>
                <a:lnTo>
                  <a:pt x="416" y="213"/>
                </a:lnTo>
                <a:lnTo>
                  <a:pt x="420" y="217"/>
                </a:lnTo>
                <a:lnTo>
                  <a:pt x="425" y="227"/>
                </a:lnTo>
                <a:lnTo>
                  <a:pt x="429" y="231"/>
                </a:lnTo>
                <a:lnTo>
                  <a:pt x="434" y="236"/>
                </a:lnTo>
                <a:lnTo>
                  <a:pt x="434" y="245"/>
                </a:lnTo>
                <a:lnTo>
                  <a:pt x="438" y="249"/>
                </a:lnTo>
                <a:lnTo>
                  <a:pt x="443" y="254"/>
                </a:lnTo>
                <a:lnTo>
                  <a:pt x="443" y="263"/>
                </a:lnTo>
                <a:lnTo>
                  <a:pt x="447" y="267"/>
                </a:lnTo>
                <a:lnTo>
                  <a:pt x="452" y="272"/>
                </a:lnTo>
                <a:lnTo>
                  <a:pt x="452" y="276"/>
                </a:lnTo>
                <a:lnTo>
                  <a:pt x="452" y="281"/>
                </a:lnTo>
                <a:lnTo>
                  <a:pt x="456" y="285"/>
                </a:lnTo>
                <a:lnTo>
                  <a:pt x="456" y="290"/>
                </a:lnTo>
                <a:lnTo>
                  <a:pt x="456" y="294"/>
                </a:lnTo>
                <a:lnTo>
                  <a:pt x="461" y="303"/>
                </a:lnTo>
                <a:lnTo>
                  <a:pt x="461" y="312"/>
                </a:lnTo>
                <a:lnTo>
                  <a:pt x="461" y="322"/>
                </a:lnTo>
                <a:lnTo>
                  <a:pt x="461" y="326"/>
                </a:lnTo>
                <a:lnTo>
                  <a:pt x="461" y="326"/>
                </a:lnTo>
                <a:lnTo>
                  <a:pt x="461" y="331"/>
                </a:lnTo>
                <a:lnTo>
                  <a:pt x="461" y="335"/>
                </a:lnTo>
                <a:lnTo>
                  <a:pt x="461" y="340"/>
                </a:lnTo>
                <a:lnTo>
                  <a:pt x="456" y="349"/>
                </a:lnTo>
                <a:lnTo>
                  <a:pt x="456" y="353"/>
                </a:lnTo>
                <a:lnTo>
                  <a:pt x="456" y="353"/>
                </a:lnTo>
                <a:lnTo>
                  <a:pt x="456" y="358"/>
                </a:lnTo>
                <a:lnTo>
                  <a:pt x="452" y="358"/>
                </a:lnTo>
                <a:lnTo>
                  <a:pt x="452" y="362"/>
                </a:lnTo>
                <a:lnTo>
                  <a:pt x="452" y="362"/>
                </a:lnTo>
                <a:lnTo>
                  <a:pt x="452" y="362"/>
                </a:lnTo>
                <a:lnTo>
                  <a:pt x="447" y="367"/>
                </a:lnTo>
                <a:lnTo>
                  <a:pt x="447" y="367"/>
                </a:lnTo>
                <a:lnTo>
                  <a:pt x="447" y="367"/>
                </a:lnTo>
                <a:lnTo>
                  <a:pt x="443" y="367"/>
                </a:lnTo>
                <a:lnTo>
                  <a:pt x="443" y="371"/>
                </a:lnTo>
                <a:lnTo>
                  <a:pt x="443" y="371"/>
                </a:lnTo>
                <a:lnTo>
                  <a:pt x="443" y="371"/>
                </a:lnTo>
                <a:lnTo>
                  <a:pt x="438" y="367"/>
                </a:lnTo>
                <a:lnTo>
                  <a:pt x="438" y="367"/>
                </a:lnTo>
                <a:lnTo>
                  <a:pt x="434" y="367"/>
                </a:lnTo>
                <a:lnTo>
                  <a:pt x="434" y="367"/>
                </a:lnTo>
                <a:lnTo>
                  <a:pt x="434" y="367"/>
                </a:lnTo>
                <a:lnTo>
                  <a:pt x="434" y="362"/>
                </a:lnTo>
                <a:lnTo>
                  <a:pt x="429" y="362"/>
                </a:lnTo>
                <a:lnTo>
                  <a:pt x="429" y="358"/>
                </a:lnTo>
                <a:lnTo>
                  <a:pt x="425" y="353"/>
                </a:lnTo>
                <a:lnTo>
                  <a:pt x="425" y="353"/>
                </a:lnTo>
                <a:lnTo>
                  <a:pt x="420" y="349"/>
                </a:lnTo>
                <a:lnTo>
                  <a:pt x="420" y="344"/>
                </a:lnTo>
                <a:lnTo>
                  <a:pt x="416" y="335"/>
                </a:lnTo>
                <a:lnTo>
                  <a:pt x="416" y="335"/>
                </a:lnTo>
                <a:lnTo>
                  <a:pt x="416" y="335"/>
                </a:lnTo>
                <a:lnTo>
                  <a:pt x="416" y="340"/>
                </a:lnTo>
                <a:lnTo>
                  <a:pt x="416" y="340"/>
                </a:lnTo>
                <a:lnTo>
                  <a:pt x="411" y="340"/>
                </a:lnTo>
                <a:lnTo>
                  <a:pt x="411" y="349"/>
                </a:lnTo>
                <a:lnTo>
                  <a:pt x="407" y="353"/>
                </a:lnTo>
                <a:lnTo>
                  <a:pt x="402" y="367"/>
                </a:lnTo>
                <a:lnTo>
                  <a:pt x="402" y="371"/>
                </a:lnTo>
                <a:lnTo>
                  <a:pt x="398" y="376"/>
                </a:lnTo>
                <a:lnTo>
                  <a:pt x="393" y="380"/>
                </a:lnTo>
                <a:lnTo>
                  <a:pt x="388" y="385"/>
                </a:lnTo>
                <a:lnTo>
                  <a:pt x="388" y="389"/>
                </a:lnTo>
                <a:lnTo>
                  <a:pt x="384" y="389"/>
                </a:lnTo>
                <a:lnTo>
                  <a:pt x="379" y="398"/>
                </a:lnTo>
                <a:lnTo>
                  <a:pt x="379" y="398"/>
                </a:lnTo>
                <a:lnTo>
                  <a:pt x="379" y="398"/>
                </a:lnTo>
                <a:lnTo>
                  <a:pt x="384" y="398"/>
                </a:lnTo>
                <a:lnTo>
                  <a:pt x="393" y="403"/>
                </a:lnTo>
                <a:lnTo>
                  <a:pt x="402" y="407"/>
                </a:lnTo>
                <a:lnTo>
                  <a:pt x="407" y="412"/>
                </a:lnTo>
                <a:lnTo>
                  <a:pt x="411" y="412"/>
                </a:lnTo>
                <a:lnTo>
                  <a:pt x="416" y="417"/>
                </a:lnTo>
                <a:lnTo>
                  <a:pt x="416" y="421"/>
                </a:lnTo>
                <a:lnTo>
                  <a:pt x="416" y="421"/>
                </a:lnTo>
                <a:lnTo>
                  <a:pt x="420" y="426"/>
                </a:lnTo>
                <a:lnTo>
                  <a:pt x="420" y="426"/>
                </a:lnTo>
                <a:lnTo>
                  <a:pt x="420" y="426"/>
                </a:lnTo>
                <a:lnTo>
                  <a:pt x="420" y="430"/>
                </a:lnTo>
                <a:lnTo>
                  <a:pt x="425" y="430"/>
                </a:lnTo>
                <a:lnTo>
                  <a:pt x="425" y="435"/>
                </a:lnTo>
                <a:lnTo>
                  <a:pt x="425" y="435"/>
                </a:lnTo>
                <a:lnTo>
                  <a:pt x="425" y="439"/>
                </a:lnTo>
                <a:lnTo>
                  <a:pt x="420" y="439"/>
                </a:lnTo>
                <a:lnTo>
                  <a:pt x="420" y="439"/>
                </a:lnTo>
                <a:lnTo>
                  <a:pt x="420" y="444"/>
                </a:lnTo>
                <a:lnTo>
                  <a:pt x="420" y="444"/>
                </a:lnTo>
                <a:lnTo>
                  <a:pt x="420" y="448"/>
                </a:lnTo>
                <a:lnTo>
                  <a:pt x="416" y="448"/>
                </a:lnTo>
                <a:lnTo>
                  <a:pt x="416" y="453"/>
                </a:lnTo>
                <a:lnTo>
                  <a:pt x="416" y="453"/>
                </a:lnTo>
                <a:lnTo>
                  <a:pt x="411" y="453"/>
                </a:lnTo>
                <a:lnTo>
                  <a:pt x="407" y="457"/>
                </a:lnTo>
                <a:lnTo>
                  <a:pt x="402" y="457"/>
                </a:lnTo>
                <a:lnTo>
                  <a:pt x="398" y="462"/>
                </a:lnTo>
                <a:lnTo>
                  <a:pt x="393" y="462"/>
                </a:lnTo>
                <a:lnTo>
                  <a:pt x="393" y="462"/>
                </a:lnTo>
                <a:lnTo>
                  <a:pt x="388" y="462"/>
                </a:lnTo>
                <a:lnTo>
                  <a:pt x="384" y="466"/>
                </a:lnTo>
                <a:lnTo>
                  <a:pt x="379" y="466"/>
                </a:lnTo>
                <a:lnTo>
                  <a:pt x="375" y="466"/>
                </a:lnTo>
                <a:lnTo>
                  <a:pt x="366" y="466"/>
                </a:lnTo>
                <a:lnTo>
                  <a:pt x="361" y="466"/>
                </a:lnTo>
                <a:lnTo>
                  <a:pt x="352" y="471"/>
                </a:lnTo>
                <a:lnTo>
                  <a:pt x="348" y="471"/>
                </a:lnTo>
                <a:lnTo>
                  <a:pt x="339" y="471"/>
                </a:lnTo>
                <a:lnTo>
                  <a:pt x="334" y="471"/>
                </a:lnTo>
                <a:lnTo>
                  <a:pt x="325" y="471"/>
                </a:lnTo>
                <a:lnTo>
                  <a:pt x="321" y="466"/>
                </a:lnTo>
                <a:lnTo>
                  <a:pt x="312" y="466"/>
                </a:lnTo>
                <a:lnTo>
                  <a:pt x="307" y="466"/>
                </a:lnTo>
                <a:lnTo>
                  <a:pt x="298" y="466"/>
                </a:lnTo>
                <a:lnTo>
                  <a:pt x="289" y="462"/>
                </a:lnTo>
                <a:lnTo>
                  <a:pt x="285" y="462"/>
                </a:lnTo>
                <a:lnTo>
                  <a:pt x="276" y="462"/>
                </a:lnTo>
                <a:lnTo>
                  <a:pt x="271" y="457"/>
                </a:lnTo>
                <a:lnTo>
                  <a:pt x="262" y="457"/>
                </a:lnTo>
                <a:lnTo>
                  <a:pt x="258" y="453"/>
                </a:lnTo>
                <a:lnTo>
                  <a:pt x="253" y="453"/>
                </a:lnTo>
                <a:lnTo>
                  <a:pt x="253" y="453"/>
                </a:lnTo>
                <a:lnTo>
                  <a:pt x="253" y="453"/>
                </a:lnTo>
                <a:lnTo>
                  <a:pt x="249" y="453"/>
                </a:lnTo>
                <a:lnTo>
                  <a:pt x="244" y="453"/>
                </a:lnTo>
                <a:lnTo>
                  <a:pt x="240" y="453"/>
                </a:lnTo>
                <a:lnTo>
                  <a:pt x="235" y="453"/>
                </a:lnTo>
                <a:lnTo>
                  <a:pt x="230" y="448"/>
                </a:lnTo>
                <a:lnTo>
                  <a:pt x="226" y="453"/>
                </a:lnTo>
                <a:lnTo>
                  <a:pt x="221" y="457"/>
                </a:lnTo>
                <a:lnTo>
                  <a:pt x="217" y="457"/>
                </a:lnTo>
                <a:lnTo>
                  <a:pt x="212" y="462"/>
                </a:lnTo>
                <a:lnTo>
                  <a:pt x="208" y="462"/>
                </a:lnTo>
                <a:lnTo>
                  <a:pt x="203" y="466"/>
                </a:lnTo>
                <a:lnTo>
                  <a:pt x="199" y="466"/>
                </a:lnTo>
                <a:lnTo>
                  <a:pt x="194" y="471"/>
                </a:lnTo>
                <a:lnTo>
                  <a:pt x="190" y="471"/>
                </a:lnTo>
                <a:lnTo>
                  <a:pt x="181" y="471"/>
                </a:lnTo>
                <a:lnTo>
                  <a:pt x="176" y="471"/>
                </a:lnTo>
                <a:lnTo>
                  <a:pt x="172" y="471"/>
                </a:lnTo>
                <a:lnTo>
                  <a:pt x="167" y="471"/>
                </a:lnTo>
                <a:lnTo>
                  <a:pt x="163" y="471"/>
                </a:lnTo>
                <a:lnTo>
                  <a:pt x="158" y="471"/>
                </a:lnTo>
                <a:lnTo>
                  <a:pt x="154" y="471"/>
                </a:lnTo>
                <a:lnTo>
                  <a:pt x="140" y="471"/>
                </a:lnTo>
                <a:lnTo>
                  <a:pt x="131" y="471"/>
                </a:lnTo>
                <a:lnTo>
                  <a:pt x="118" y="471"/>
                </a:lnTo>
                <a:lnTo>
                  <a:pt x="113" y="471"/>
                </a:lnTo>
                <a:lnTo>
                  <a:pt x="109" y="471"/>
                </a:lnTo>
                <a:lnTo>
                  <a:pt x="100" y="471"/>
                </a:lnTo>
                <a:lnTo>
                  <a:pt x="95" y="466"/>
                </a:lnTo>
                <a:lnTo>
                  <a:pt x="91" y="466"/>
                </a:lnTo>
                <a:lnTo>
                  <a:pt x="86" y="466"/>
                </a:lnTo>
                <a:lnTo>
                  <a:pt x="82" y="462"/>
                </a:lnTo>
                <a:lnTo>
                  <a:pt x="77" y="462"/>
                </a:lnTo>
                <a:lnTo>
                  <a:pt x="73" y="457"/>
                </a:lnTo>
                <a:lnTo>
                  <a:pt x="68" y="457"/>
                </a:lnTo>
                <a:lnTo>
                  <a:pt x="63" y="453"/>
                </a:lnTo>
                <a:lnTo>
                  <a:pt x="63" y="453"/>
                </a:lnTo>
                <a:lnTo>
                  <a:pt x="63" y="453"/>
                </a:lnTo>
                <a:lnTo>
                  <a:pt x="59" y="448"/>
                </a:lnTo>
                <a:lnTo>
                  <a:pt x="59" y="448"/>
                </a:lnTo>
                <a:lnTo>
                  <a:pt x="59" y="448"/>
                </a:lnTo>
                <a:lnTo>
                  <a:pt x="59" y="444"/>
                </a:lnTo>
                <a:lnTo>
                  <a:pt x="59" y="444"/>
                </a:lnTo>
                <a:lnTo>
                  <a:pt x="54" y="439"/>
                </a:lnTo>
                <a:lnTo>
                  <a:pt x="54" y="439"/>
                </a:lnTo>
                <a:lnTo>
                  <a:pt x="54" y="439"/>
                </a:lnTo>
                <a:lnTo>
                  <a:pt x="54" y="435"/>
                </a:lnTo>
                <a:lnTo>
                  <a:pt x="54" y="435"/>
                </a:lnTo>
                <a:lnTo>
                  <a:pt x="59" y="430"/>
                </a:lnTo>
                <a:lnTo>
                  <a:pt x="59" y="430"/>
                </a:lnTo>
                <a:lnTo>
                  <a:pt x="59" y="426"/>
                </a:lnTo>
                <a:lnTo>
                  <a:pt x="59" y="426"/>
                </a:lnTo>
                <a:lnTo>
                  <a:pt x="59" y="421"/>
                </a:lnTo>
                <a:lnTo>
                  <a:pt x="59" y="421"/>
                </a:lnTo>
                <a:lnTo>
                  <a:pt x="59" y="417"/>
                </a:lnTo>
                <a:lnTo>
                  <a:pt x="59" y="417"/>
                </a:lnTo>
                <a:lnTo>
                  <a:pt x="63" y="417"/>
                </a:lnTo>
                <a:lnTo>
                  <a:pt x="63" y="412"/>
                </a:lnTo>
                <a:lnTo>
                  <a:pt x="68" y="412"/>
                </a:lnTo>
                <a:lnTo>
                  <a:pt x="68" y="412"/>
                </a:lnTo>
                <a:lnTo>
                  <a:pt x="68" y="407"/>
                </a:lnTo>
                <a:lnTo>
                  <a:pt x="73" y="407"/>
                </a:lnTo>
                <a:lnTo>
                  <a:pt x="73" y="407"/>
                </a:lnTo>
                <a:lnTo>
                  <a:pt x="77" y="407"/>
                </a:lnTo>
                <a:lnTo>
                  <a:pt x="77" y="403"/>
                </a:lnTo>
                <a:lnTo>
                  <a:pt x="82" y="403"/>
                </a:lnTo>
                <a:lnTo>
                  <a:pt x="86" y="403"/>
                </a:lnTo>
                <a:lnTo>
                  <a:pt x="86" y="403"/>
                </a:lnTo>
                <a:lnTo>
                  <a:pt x="91" y="403"/>
                </a:lnTo>
                <a:lnTo>
                  <a:pt x="95" y="403"/>
                </a:lnTo>
                <a:lnTo>
                  <a:pt x="95" y="403"/>
                </a:lnTo>
                <a:lnTo>
                  <a:pt x="95" y="403"/>
                </a:lnTo>
                <a:lnTo>
                  <a:pt x="95" y="403"/>
                </a:lnTo>
                <a:lnTo>
                  <a:pt x="95" y="398"/>
                </a:lnTo>
                <a:lnTo>
                  <a:pt x="95" y="398"/>
                </a:lnTo>
                <a:lnTo>
                  <a:pt x="95" y="398"/>
                </a:lnTo>
                <a:lnTo>
                  <a:pt x="91" y="394"/>
                </a:lnTo>
                <a:lnTo>
                  <a:pt x="86" y="389"/>
                </a:lnTo>
                <a:lnTo>
                  <a:pt x="82" y="389"/>
                </a:lnTo>
                <a:lnTo>
                  <a:pt x="77" y="385"/>
                </a:lnTo>
                <a:lnTo>
                  <a:pt x="73" y="380"/>
                </a:lnTo>
                <a:lnTo>
                  <a:pt x="68" y="371"/>
                </a:lnTo>
                <a:lnTo>
                  <a:pt x="68" y="371"/>
                </a:lnTo>
                <a:lnTo>
                  <a:pt x="63" y="367"/>
                </a:lnTo>
                <a:lnTo>
                  <a:pt x="63" y="362"/>
                </a:lnTo>
                <a:lnTo>
                  <a:pt x="59" y="358"/>
                </a:lnTo>
                <a:lnTo>
                  <a:pt x="59" y="353"/>
                </a:lnTo>
                <a:lnTo>
                  <a:pt x="54" y="349"/>
                </a:lnTo>
                <a:lnTo>
                  <a:pt x="54" y="344"/>
                </a:lnTo>
                <a:lnTo>
                  <a:pt x="50" y="340"/>
                </a:lnTo>
                <a:lnTo>
                  <a:pt x="50" y="335"/>
                </a:lnTo>
                <a:lnTo>
                  <a:pt x="50" y="331"/>
                </a:lnTo>
                <a:lnTo>
                  <a:pt x="50" y="331"/>
                </a:lnTo>
                <a:lnTo>
                  <a:pt x="50" y="331"/>
                </a:lnTo>
                <a:lnTo>
                  <a:pt x="50" y="331"/>
                </a:lnTo>
                <a:lnTo>
                  <a:pt x="50" y="331"/>
                </a:lnTo>
                <a:lnTo>
                  <a:pt x="45" y="331"/>
                </a:lnTo>
                <a:lnTo>
                  <a:pt x="45" y="331"/>
                </a:lnTo>
                <a:lnTo>
                  <a:pt x="45" y="331"/>
                </a:lnTo>
                <a:lnTo>
                  <a:pt x="45" y="335"/>
                </a:lnTo>
                <a:lnTo>
                  <a:pt x="45" y="335"/>
                </a:lnTo>
                <a:lnTo>
                  <a:pt x="45" y="335"/>
                </a:lnTo>
                <a:lnTo>
                  <a:pt x="41" y="340"/>
                </a:lnTo>
                <a:lnTo>
                  <a:pt x="41" y="344"/>
                </a:lnTo>
                <a:lnTo>
                  <a:pt x="41" y="344"/>
                </a:lnTo>
                <a:lnTo>
                  <a:pt x="36" y="349"/>
                </a:lnTo>
                <a:lnTo>
                  <a:pt x="36" y="349"/>
                </a:lnTo>
                <a:lnTo>
                  <a:pt x="32" y="353"/>
                </a:lnTo>
                <a:lnTo>
                  <a:pt x="27" y="358"/>
                </a:lnTo>
                <a:lnTo>
                  <a:pt x="27" y="358"/>
                </a:lnTo>
                <a:lnTo>
                  <a:pt x="23" y="362"/>
                </a:lnTo>
                <a:lnTo>
                  <a:pt x="18" y="362"/>
                </a:lnTo>
                <a:lnTo>
                  <a:pt x="18" y="362"/>
                </a:lnTo>
                <a:lnTo>
                  <a:pt x="14" y="362"/>
                </a:lnTo>
                <a:lnTo>
                  <a:pt x="9" y="367"/>
                </a:lnTo>
                <a:lnTo>
                  <a:pt x="9" y="367"/>
                </a:lnTo>
                <a:lnTo>
                  <a:pt x="9" y="367"/>
                </a:lnTo>
                <a:lnTo>
                  <a:pt x="9" y="362"/>
                </a:lnTo>
                <a:lnTo>
                  <a:pt x="9" y="362"/>
                </a:lnTo>
                <a:lnTo>
                  <a:pt x="5" y="362"/>
                </a:lnTo>
                <a:lnTo>
                  <a:pt x="5" y="358"/>
                </a:lnTo>
                <a:lnTo>
                  <a:pt x="5" y="358"/>
                </a:lnTo>
                <a:lnTo>
                  <a:pt x="5" y="353"/>
                </a:lnTo>
                <a:lnTo>
                  <a:pt x="5" y="353"/>
                </a:lnTo>
                <a:lnTo>
                  <a:pt x="5" y="349"/>
                </a:lnTo>
                <a:lnTo>
                  <a:pt x="0" y="344"/>
                </a:lnTo>
                <a:lnTo>
                  <a:pt x="0" y="340"/>
                </a:lnTo>
                <a:lnTo>
                  <a:pt x="0" y="335"/>
                </a:lnTo>
                <a:lnTo>
                  <a:pt x="0" y="326"/>
                </a:lnTo>
                <a:lnTo>
                  <a:pt x="0" y="317"/>
                </a:lnTo>
                <a:lnTo>
                  <a:pt x="0" y="312"/>
                </a:lnTo>
                <a:lnTo>
                  <a:pt x="5" y="308"/>
                </a:lnTo>
                <a:lnTo>
                  <a:pt x="5" y="303"/>
                </a:lnTo>
                <a:lnTo>
                  <a:pt x="5" y="299"/>
                </a:lnTo>
                <a:lnTo>
                  <a:pt x="5" y="294"/>
                </a:lnTo>
                <a:lnTo>
                  <a:pt x="9" y="290"/>
                </a:lnTo>
                <a:lnTo>
                  <a:pt x="9" y="285"/>
                </a:lnTo>
                <a:lnTo>
                  <a:pt x="14" y="281"/>
                </a:lnTo>
                <a:lnTo>
                  <a:pt x="14" y="276"/>
                </a:lnTo>
                <a:lnTo>
                  <a:pt x="18" y="267"/>
                </a:lnTo>
                <a:lnTo>
                  <a:pt x="18" y="263"/>
                </a:lnTo>
                <a:lnTo>
                  <a:pt x="23" y="258"/>
                </a:lnTo>
                <a:lnTo>
                  <a:pt x="27" y="254"/>
                </a:lnTo>
                <a:lnTo>
                  <a:pt x="32" y="249"/>
                </a:lnTo>
                <a:lnTo>
                  <a:pt x="36" y="245"/>
                </a:lnTo>
                <a:lnTo>
                  <a:pt x="41" y="240"/>
                </a:lnTo>
                <a:lnTo>
                  <a:pt x="45" y="236"/>
                </a:lnTo>
                <a:lnTo>
                  <a:pt x="45" y="231"/>
                </a:lnTo>
                <a:lnTo>
                  <a:pt x="50" y="231"/>
                </a:lnTo>
                <a:lnTo>
                  <a:pt x="50" y="227"/>
                </a:lnTo>
                <a:lnTo>
                  <a:pt x="54" y="222"/>
                </a:lnTo>
                <a:lnTo>
                  <a:pt x="59" y="217"/>
                </a:lnTo>
                <a:lnTo>
                  <a:pt x="63" y="213"/>
                </a:lnTo>
                <a:lnTo>
                  <a:pt x="68" y="213"/>
                </a:lnTo>
                <a:close/>
              </a:path>
            </a:pathLst>
          </a:custGeom>
          <a:solidFill>
            <a:srgbClr val="649CC7"/>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649CC7"/>
              </a:solidFill>
              <a:effectLst/>
              <a:uLnTx/>
              <a:uFillTx/>
              <a:latin typeface="Arial" panose="020B0604020202020204"/>
              <a:ea typeface="站酷文艺体" panose="02000603000000000000" pitchFamily="2" charset="-122"/>
              <a:cs typeface="+mn-cs"/>
            </a:endParaRPr>
          </a:p>
        </p:txBody>
      </p:sp>
      <p:sp>
        <p:nvSpPr>
          <p:cNvPr id="28" name="文本框 27"/>
          <p:cNvSpPr txBox="1"/>
          <p:nvPr/>
        </p:nvSpPr>
        <p:spPr>
          <a:xfrm>
            <a:off x="7781360" y="4501163"/>
            <a:ext cx="19177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349970XXX44</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grpSp>
        <p:nvGrpSpPr>
          <p:cNvPr id="29" name="组合 28"/>
          <p:cNvGrpSpPr/>
          <p:nvPr/>
        </p:nvGrpSpPr>
        <p:grpSpPr>
          <a:xfrm>
            <a:off x="7250602" y="4978853"/>
            <a:ext cx="197488" cy="150940"/>
            <a:chOff x="5419725" y="669925"/>
            <a:chExt cx="866776" cy="619126"/>
          </a:xfrm>
          <a:solidFill>
            <a:srgbClr val="649CC7"/>
          </a:solidFill>
        </p:grpSpPr>
        <p:sp>
          <p:nvSpPr>
            <p:cNvPr id="30" name="Freeform 15"/>
            <p:cNvSpPr/>
            <p:nvPr/>
          </p:nvSpPr>
          <p:spPr bwMode="auto">
            <a:xfrm>
              <a:off x="5441950" y="1008063"/>
              <a:ext cx="825500" cy="280988"/>
            </a:xfrm>
            <a:custGeom>
              <a:avLst/>
              <a:gdLst>
                <a:gd name="T0" fmla="*/ 110 w 220"/>
                <a:gd name="T1" fmla="*/ 25 h 75"/>
                <a:gd name="T2" fmla="*/ 81 w 220"/>
                <a:gd name="T3" fmla="*/ 0 h 75"/>
                <a:gd name="T4" fmla="*/ 0 w 220"/>
                <a:gd name="T5" fmla="*/ 70 h 75"/>
                <a:gd name="T6" fmla="*/ 11 w 220"/>
                <a:gd name="T7" fmla="*/ 75 h 75"/>
                <a:gd name="T8" fmla="*/ 209 w 220"/>
                <a:gd name="T9" fmla="*/ 75 h 75"/>
                <a:gd name="T10" fmla="*/ 220 w 220"/>
                <a:gd name="T11" fmla="*/ 70 h 75"/>
                <a:gd name="T12" fmla="*/ 138 w 220"/>
                <a:gd name="T13" fmla="*/ 0 h 75"/>
                <a:gd name="T14" fmla="*/ 110 w 220"/>
                <a:gd name="T15" fmla="*/ 2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0" h="75">
                  <a:moveTo>
                    <a:pt x="110" y="25"/>
                  </a:moveTo>
                  <a:cubicBezTo>
                    <a:pt x="81" y="0"/>
                    <a:pt x="81" y="0"/>
                    <a:pt x="81" y="0"/>
                  </a:cubicBezTo>
                  <a:cubicBezTo>
                    <a:pt x="0" y="70"/>
                    <a:pt x="0" y="70"/>
                    <a:pt x="0" y="70"/>
                  </a:cubicBezTo>
                  <a:cubicBezTo>
                    <a:pt x="3" y="73"/>
                    <a:pt x="7" y="75"/>
                    <a:pt x="11" y="75"/>
                  </a:cubicBezTo>
                  <a:cubicBezTo>
                    <a:pt x="209" y="75"/>
                    <a:pt x="209" y="75"/>
                    <a:pt x="209" y="75"/>
                  </a:cubicBezTo>
                  <a:cubicBezTo>
                    <a:pt x="213" y="75"/>
                    <a:pt x="217" y="73"/>
                    <a:pt x="220" y="70"/>
                  </a:cubicBezTo>
                  <a:cubicBezTo>
                    <a:pt x="138" y="0"/>
                    <a:pt x="138" y="0"/>
                    <a:pt x="138" y="0"/>
                  </a:cubicBezTo>
                  <a:lnTo>
                    <a:pt x="11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649CC7"/>
                </a:solidFill>
                <a:effectLst/>
                <a:uLnTx/>
                <a:uFillTx/>
                <a:latin typeface="Arial" panose="020B0604020202020204"/>
                <a:ea typeface="站酷文艺体" panose="02000603000000000000" pitchFamily="2" charset="-122"/>
                <a:cs typeface="+mn-cs"/>
              </a:endParaRPr>
            </a:p>
          </p:txBody>
        </p:sp>
        <p:sp>
          <p:nvSpPr>
            <p:cNvPr id="31" name="Freeform 16"/>
            <p:cNvSpPr/>
            <p:nvPr/>
          </p:nvSpPr>
          <p:spPr bwMode="auto">
            <a:xfrm>
              <a:off x="5441950" y="669925"/>
              <a:ext cx="825500" cy="371475"/>
            </a:xfrm>
            <a:custGeom>
              <a:avLst/>
              <a:gdLst>
                <a:gd name="T0" fmla="*/ 220 w 220"/>
                <a:gd name="T1" fmla="*/ 4 h 99"/>
                <a:gd name="T2" fmla="*/ 209 w 220"/>
                <a:gd name="T3" fmla="*/ 0 h 99"/>
                <a:gd name="T4" fmla="*/ 11 w 220"/>
                <a:gd name="T5" fmla="*/ 0 h 99"/>
                <a:gd name="T6" fmla="*/ 0 w 220"/>
                <a:gd name="T7" fmla="*/ 4 h 99"/>
                <a:gd name="T8" fmla="*/ 110 w 220"/>
                <a:gd name="T9" fmla="*/ 99 h 99"/>
                <a:gd name="T10" fmla="*/ 220 w 220"/>
                <a:gd name="T11" fmla="*/ 4 h 99"/>
              </a:gdLst>
              <a:ahLst/>
              <a:cxnLst>
                <a:cxn ang="0">
                  <a:pos x="T0" y="T1"/>
                </a:cxn>
                <a:cxn ang="0">
                  <a:pos x="T2" y="T3"/>
                </a:cxn>
                <a:cxn ang="0">
                  <a:pos x="T4" y="T5"/>
                </a:cxn>
                <a:cxn ang="0">
                  <a:pos x="T6" y="T7"/>
                </a:cxn>
                <a:cxn ang="0">
                  <a:pos x="T8" y="T9"/>
                </a:cxn>
                <a:cxn ang="0">
                  <a:pos x="T10" y="T11"/>
                </a:cxn>
              </a:cxnLst>
              <a:rect l="0" t="0" r="r" b="b"/>
              <a:pathLst>
                <a:path w="220" h="99">
                  <a:moveTo>
                    <a:pt x="220" y="4"/>
                  </a:moveTo>
                  <a:cubicBezTo>
                    <a:pt x="217" y="1"/>
                    <a:pt x="213" y="0"/>
                    <a:pt x="209" y="0"/>
                  </a:cubicBezTo>
                  <a:cubicBezTo>
                    <a:pt x="11" y="0"/>
                    <a:pt x="11" y="0"/>
                    <a:pt x="11" y="0"/>
                  </a:cubicBezTo>
                  <a:cubicBezTo>
                    <a:pt x="7" y="0"/>
                    <a:pt x="3" y="1"/>
                    <a:pt x="0" y="4"/>
                  </a:cubicBezTo>
                  <a:cubicBezTo>
                    <a:pt x="110" y="99"/>
                    <a:pt x="110" y="99"/>
                    <a:pt x="110" y="99"/>
                  </a:cubicBezTo>
                  <a:lnTo>
                    <a:pt x="22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649CC7"/>
                </a:solidFill>
                <a:effectLst/>
                <a:uLnTx/>
                <a:uFillTx/>
                <a:latin typeface="Arial" panose="020B0604020202020204"/>
                <a:ea typeface="站酷文艺体" panose="02000603000000000000" pitchFamily="2" charset="-122"/>
                <a:cs typeface="+mn-cs"/>
              </a:endParaRPr>
            </a:p>
          </p:txBody>
        </p:sp>
        <p:sp>
          <p:nvSpPr>
            <p:cNvPr id="32" name="Freeform 17"/>
            <p:cNvSpPr/>
            <p:nvPr/>
          </p:nvSpPr>
          <p:spPr bwMode="auto">
            <a:xfrm>
              <a:off x="5419725" y="723900"/>
              <a:ext cx="300038" cy="512763"/>
            </a:xfrm>
            <a:custGeom>
              <a:avLst/>
              <a:gdLst>
                <a:gd name="T0" fmla="*/ 0 w 189"/>
                <a:gd name="T1" fmla="*/ 0 h 323"/>
                <a:gd name="T2" fmla="*/ 0 w 189"/>
                <a:gd name="T3" fmla="*/ 323 h 323"/>
                <a:gd name="T4" fmla="*/ 189 w 189"/>
                <a:gd name="T5" fmla="*/ 163 h 323"/>
                <a:gd name="T6" fmla="*/ 0 w 189"/>
                <a:gd name="T7" fmla="*/ 0 h 323"/>
              </a:gdLst>
              <a:ahLst/>
              <a:cxnLst>
                <a:cxn ang="0">
                  <a:pos x="T0" y="T1"/>
                </a:cxn>
                <a:cxn ang="0">
                  <a:pos x="T2" y="T3"/>
                </a:cxn>
                <a:cxn ang="0">
                  <a:pos x="T4" y="T5"/>
                </a:cxn>
                <a:cxn ang="0">
                  <a:pos x="T6" y="T7"/>
                </a:cxn>
              </a:cxnLst>
              <a:rect l="0" t="0" r="r" b="b"/>
              <a:pathLst>
                <a:path w="189" h="323">
                  <a:moveTo>
                    <a:pt x="0" y="0"/>
                  </a:moveTo>
                  <a:lnTo>
                    <a:pt x="0" y="323"/>
                  </a:lnTo>
                  <a:lnTo>
                    <a:pt x="189" y="163"/>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649CC7"/>
                </a:solidFill>
                <a:effectLst/>
                <a:uLnTx/>
                <a:uFillTx/>
                <a:latin typeface="Arial" panose="020B0604020202020204"/>
                <a:ea typeface="站酷文艺体" panose="02000603000000000000" pitchFamily="2" charset="-122"/>
                <a:cs typeface="+mn-cs"/>
              </a:endParaRPr>
            </a:p>
          </p:txBody>
        </p:sp>
        <p:sp>
          <p:nvSpPr>
            <p:cNvPr id="33" name="Freeform 18"/>
            <p:cNvSpPr/>
            <p:nvPr/>
          </p:nvSpPr>
          <p:spPr bwMode="auto">
            <a:xfrm>
              <a:off x="5986463" y="723900"/>
              <a:ext cx="300038" cy="512763"/>
            </a:xfrm>
            <a:custGeom>
              <a:avLst/>
              <a:gdLst>
                <a:gd name="T0" fmla="*/ 0 w 189"/>
                <a:gd name="T1" fmla="*/ 163 h 323"/>
                <a:gd name="T2" fmla="*/ 189 w 189"/>
                <a:gd name="T3" fmla="*/ 323 h 323"/>
                <a:gd name="T4" fmla="*/ 189 w 189"/>
                <a:gd name="T5" fmla="*/ 0 h 323"/>
                <a:gd name="T6" fmla="*/ 0 w 189"/>
                <a:gd name="T7" fmla="*/ 163 h 323"/>
              </a:gdLst>
              <a:ahLst/>
              <a:cxnLst>
                <a:cxn ang="0">
                  <a:pos x="T0" y="T1"/>
                </a:cxn>
                <a:cxn ang="0">
                  <a:pos x="T2" y="T3"/>
                </a:cxn>
                <a:cxn ang="0">
                  <a:pos x="T4" y="T5"/>
                </a:cxn>
                <a:cxn ang="0">
                  <a:pos x="T6" y="T7"/>
                </a:cxn>
              </a:cxnLst>
              <a:rect l="0" t="0" r="r" b="b"/>
              <a:pathLst>
                <a:path w="189" h="323">
                  <a:moveTo>
                    <a:pt x="0" y="163"/>
                  </a:moveTo>
                  <a:lnTo>
                    <a:pt x="189" y="323"/>
                  </a:lnTo>
                  <a:lnTo>
                    <a:pt x="189" y="0"/>
                  </a:lnTo>
                  <a:lnTo>
                    <a:pt x="0" y="1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649CC7"/>
                </a:solidFill>
                <a:effectLst/>
                <a:uLnTx/>
                <a:uFillTx/>
                <a:latin typeface="Arial" panose="020B0604020202020204"/>
                <a:ea typeface="站酷文艺体" panose="02000603000000000000" pitchFamily="2" charset="-122"/>
                <a:cs typeface="+mn-cs"/>
              </a:endParaRPr>
            </a:p>
          </p:txBody>
        </p:sp>
      </p:grpSp>
      <p:sp>
        <p:nvSpPr>
          <p:cNvPr id="34" name="文本框 33"/>
          <p:cNvSpPr txBox="1"/>
          <p:nvPr/>
        </p:nvSpPr>
        <p:spPr>
          <a:xfrm>
            <a:off x="6028760" y="4894215"/>
            <a:ext cx="118110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邮   箱</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35" name="文本框 34"/>
          <p:cNvSpPr txBox="1"/>
          <p:nvPr/>
        </p:nvSpPr>
        <p:spPr>
          <a:xfrm>
            <a:off x="7781360" y="4894215"/>
            <a:ext cx="3538786"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459970XXX44@Gmail.com</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36" name="文本框 35"/>
          <p:cNvSpPr txBox="1"/>
          <p:nvPr/>
        </p:nvSpPr>
        <p:spPr>
          <a:xfrm>
            <a:off x="6246311" y="3263097"/>
            <a:ext cx="1357647" cy="315283"/>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民族：汉</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37" name="文本框 36"/>
          <p:cNvSpPr txBox="1"/>
          <p:nvPr/>
        </p:nvSpPr>
        <p:spPr>
          <a:xfrm>
            <a:off x="8744200" y="3263097"/>
            <a:ext cx="2052655" cy="307777"/>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政治面貌：共产党员</a:t>
            </a:r>
            <a:endParaRPr kumimoji="0" lang="zh-CN" altLang="en-US" sz="1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39" name="椭圆 38"/>
          <p:cNvSpPr/>
          <p:nvPr/>
        </p:nvSpPr>
        <p:spPr>
          <a:xfrm>
            <a:off x="729519" y="1453432"/>
            <a:ext cx="4433017" cy="4433017"/>
          </a:xfrm>
          <a:prstGeom prst="ellipse">
            <a:avLst/>
          </a:prstGeom>
          <a:noFill/>
          <a:ln w="349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pic>
        <p:nvPicPr>
          <p:cNvPr id="40" name="图片 39" descr="白色的猫&#10;&#10;描述已自动生成"/>
          <p:cNvPicPr>
            <a:picLocks noChangeAspect="1"/>
          </p:cNvPicPr>
          <p:nvPr/>
        </p:nvPicPr>
        <p:blipFill>
          <a:blip r:embed="rId1" cstate="screen"/>
          <a:srcRect/>
          <a:stretch>
            <a:fillRect/>
          </a:stretch>
        </p:blipFill>
        <p:spPr>
          <a:xfrm>
            <a:off x="849485" y="1579135"/>
            <a:ext cx="4193084" cy="4193084"/>
          </a:xfrm>
          <a:custGeom>
            <a:avLst/>
            <a:gdLst>
              <a:gd name="connsiteX0" fmla="*/ 2096542 w 4193084"/>
              <a:gd name="connsiteY0" fmla="*/ 0 h 4193084"/>
              <a:gd name="connsiteX1" fmla="*/ 4193084 w 4193084"/>
              <a:gd name="connsiteY1" fmla="*/ 2096542 h 4193084"/>
              <a:gd name="connsiteX2" fmla="*/ 2096542 w 4193084"/>
              <a:gd name="connsiteY2" fmla="*/ 4193084 h 4193084"/>
              <a:gd name="connsiteX3" fmla="*/ 0 w 4193084"/>
              <a:gd name="connsiteY3" fmla="*/ 2096542 h 4193084"/>
              <a:gd name="connsiteX4" fmla="*/ 2096542 w 4193084"/>
              <a:gd name="connsiteY4" fmla="*/ 0 h 4193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084" h="4193084">
                <a:moveTo>
                  <a:pt x="2096542" y="0"/>
                </a:moveTo>
                <a:cubicBezTo>
                  <a:pt x="3254430" y="0"/>
                  <a:pt x="4193084" y="938654"/>
                  <a:pt x="4193084" y="2096542"/>
                </a:cubicBezTo>
                <a:cubicBezTo>
                  <a:pt x="4193084" y="3254430"/>
                  <a:pt x="3254430" y="4193084"/>
                  <a:pt x="2096542" y="4193084"/>
                </a:cubicBezTo>
                <a:cubicBezTo>
                  <a:pt x="938654" y="4193084"/>
                  <a:pt x="0" y="3254430"/>
                  <a:pt x="0" y="2096542"/>
                </a:cubicBezTo>
                <a:cubicBezTo>
                  <a:pt x="0" y="938654"/>
                  <a:pt x="938654" y="0"/>
                  <a:pt x="2096542" y="0"/>
                </a:cubicBezTo>
                <a:close/>
              </a:path>
            </a:pathLst>
          </a:cu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4" name="椭圆 23"/>
          <p:cNvSpPr/>
          <p:nvPr/>
        </p:nvSpPr>
        <p:spPr>
          <a:xfrm>
            <a:off x="3353329" y="676576"/>
            <a:ext cx="5504849" cy="550484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a:ea typeface="站酷文艺体" panose="02000603000000000000" pitchFamily="2" charset="-122"/>
              <a:cs typeface="+mn-cs"/>
            </a:endParaRPr>
          </a:p>
        </p:txBody>
      </p:sp>
      <p:sp>
        <p:nvSpPr>
          <p:cNvPr id="28" name="椭圆 27"/>
          <p:cNvSpPr/>
          <p:nvPr/>
        </p:nvSpPr>
        <p:spPr>
          <a:xfrm>
            <a:off x="3626306" y="949553"/>
            <a:ext cx="4958894" cy="4958894"/>
          </a:xfrm>
          <a:prstGeom prst="ellipse">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a:ea typeface="站酷文艺体" panose="02000603000000000000" pitchFamily="2" charset="-122"/>
              <a:cs typeface="+mn-cs"/>
            </a:endParaRPr>
          </a:p>
        </p:txBody>
      </p:sp>
      <p:sp>
        <p:nvSpPr>
          <p:cNvPr id="29" name="文本框 28"/>
          <p:cNvSpPr txBox="1"/>
          <p:nvPr/>
        </p:nvSpPr>
        <p:spPr>
          <a:xfrm>
            <a:off x="3874858" y="3429000"/>
            <a:ext cx="4461791" cy="923330"/>
          </a:xfrm>
          <a:prstGeom prst="rect">
            <a:avLst/>
          </a:prstGeom>
          <a:noFill/>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生存环境分析</a:t>
            </a:r>
            <a:endParaRPr kumimoji="0" lang="zh-CN" altLang="en-US" sz="54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30" name="文本框 29"/>
          <p:cNvSpPr txBox="1"/>
          <p:nvPr/>
        </p:nvSpPr>
        <p:spPr>
          <a:xfrm>
            <a:off x="4223207" y="4311403"/>
            <a:ext cx="3765092" cy="438838"/>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649CC7"/>
                </a:solidFill>
                <a:effectLst/>
                <a:uLnTx/>
                <a:uFillTx/>
                <a:latin typeface="Arial" panose="020B0604020202020204" pitchFamily="34" charset="0"/>
                <a:ea typeface="站酷文艺体" panose="02000603000000000000" pitchFamily="2" charset="-122"/>
                <a:cs typeface="Arial" panose="020B0604020202020204" pitchFamily="34" charset="0"/>
              </a:rPr>
              <a:t>Add your title here Add your title here Add your title here Add your title here Add your title here Add your title here Add your title here</a:t>
            </a:r>
            <a:endParaRPr kumimoji="0" lang="zh-CN" altLang="en-US" sz="900" b="0" i="0" u="none" strike="noStrike" kern="1200" cap="none" spc="0" normalizeH="0" baseline="0" noProof="0" dirty="0">
              <a:ln>
                <a:noFill/>
              </a:ln>
              <a:solidFill>
                <a:srgbClr val="649CC7"/>
              </a:solidFill>
              <a:effectLst/>
              <a:uLnTx/>
              <a:uFillTx/>
              <a:latin typeface="Arial" panose="020B0604020202020204" pitchFamily="34" charset="0"/>
              <a:ea typeface="站酷文艺体" panose="02000603000000000000" pitchFamily="2" charset="-122"/>
              <a:cs typeface="Arial" panose="020B0604020202020204" pitchFamily="34" charset="0"/>
            </a:endParaRPr>
          </a:p>
        </p:txBody>
      </p:sp>
      <p:sp>
        <p:nvSpPr>
          <p:cNvPr id="31" name="文本框 30"/>
          <p:cNvSpPr txBox="1"/>
          <p:nvPr/>
        </p:nvSpPr>
        <p:spPr>
          <a:xfrm>
            <a:off x="5248964" y="1361934"/>
            <a:ext cx="1713578" cy="221599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3800" b="0" i="0" u="none" strike="noStrike" kern="1200" cap="none" spc="0" normalizeH="0" baseline="0" noProof="0" dirty="0">
                <a:ln>
                  <a:noFill/>
                </a:ln>
                <a:solidFill>
                  <a:srgbClr val="649CC7"/>
                </a:solidFill>
                <a:effectLst>
                  <a:outerShdw dist="63500" dir="2400000" algn="ctr" rotWithShape="0">
                    <a:srgbClr val="649CC7">
                      <a:alpha val="70000"/>
                    </a:srgbClr>
                  </a:outerShdw>
                </a:effectLst>
                <a:uLnTx/>
                <a:uFillTx/>
                <a:latin typeface="站酷小薇LOGO体" panose="02010600010101010101" pitchFamily="2" charset="-122"/>
                <a:ea typeface="站酷小薇LOGO体" panose="02010600010101010101" pitchFamily="2" charset="-122"/>
                <a:cs typeface="+mn-cs"/>
              </a:rPr>
              <a:t>02</a:t>
            </a:r>
            <a:endParaRPr kumimoji="0" lang="zh-CN" altLang="en-US" sz="13800" b="0" i="0" u="none" strike="noStrike" kern="1200" cap="none" spc="0" normalizeH="0" baseline="0" noProof="0" dirty="0">
              <a:ln>
                <a:noFill/>
              </a:ln>
              <a:solidFill>
                <a:srgbClr val="649CC7"/>
              </a:solidFill>
              <a:effectLst>
                <a:outerShdw dist="63500" dir="2400000" algn="ctr" rotWithShape="0">
                  <a:srgbClr val="649CC7">
                    <a:alpha val="70000"/>
                  </a:srgbClr>
                </a:outerShdw>
              </a:effectLst>
              <a:uLnTx/>
              <a:uFillTx/>
              <a:latin typeface="站酷小薇LOGO体" panose="02010600010101010101" pitchFamily="2" charset="-122"/>
              <a:ea typeface="站酷小薇LOGO体" panose="02010600010101010101"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sp>
        <p:nvSpPr>
          <p:cNvPr id="2" name="文本框 1"/>
          <p:cNvSpPr txBox="1"/>
          <p:nvPr/>
        </p:nvSpPr>
        <p:spPr>
          <a:xfrm>
            <a:off x="4660900" y="510897"/>
            <a:ext cx="28702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SWOT</a:t>
            </a:r>
            <a:r>
              <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分析</a:t>
            </a:r>
            <a:endPar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4" name="直接连接符 3"/>
          <p:cNvCxnSpPr/>
          <p:nvPr/>
        </p:nvCxnSpPr>
        <p:spPr>
          <a:xfrm>
            <a:off x="5778500" y="1443049"/>
            <a:ext cx="635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4772400" y="2364733"/>
            <a:ext cx="2647201" cy="3177747"/>
            <a:chOff x="4772400" y="2317108"/>
            <a:chExt cx="2647201" cy="3177747"/>
          </a:xfrm>
        </p:grpSpPr>
        <p:sp>
          <p:nvSpPr>
            <p:cNvPr id="26" name="矩形: 圆角 25"/>
            <p:cNvSpPr/>
            <p:nvPr/>
          </p:nvSpPr>
          <p:spPr>
            <a:xfrm rot="2700000">
              <a:off x="4772400" y="2570671"/>
              <a:ext cx="2647201" cy="2647201"/>
            </a:xfrm>
            <a:prstGeom prst="round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E06650"/>
                </a:solidFill>
                <a:effectLst/>
                <a:uLnTx/>
                <a:uFillTx/>
                <a:latin typeface="站酷文艺体" panose="02000603000000000000" pitchFamily="2" charset="-122"/>
                <a:ea typeface="站酷文艺体" panose="02000603000000000000" pitchFamily="2" charset="-122"/>
                <a:cs typeface="+mn-cs"/>
              </a:endParaRPr>
            </a:p>
          </p:txBody>
        </p:sp>
        <p:sp>
          <p:nvSpPr>
            <p:cNvPr id="27" name="矩形: 圆角 26"/>
            <p:cNvSpPr/>
            <p:nvPr/>
          </p:nvSpPr>
          <p:spPr>
            <a:xfrm rot="2700000">
              <a:off x="6484056" y="2317109"/>
              <a:ext cx="892531" cy="89253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dirty="0">
                <a:ln>
                  <a:noFill/>
                </a:ln>
                <a:solidFill>
                  <a:srgbClr val="E06650"/>
                </a:solidFill>
                <a:effectLst/>
                <a:uLnTx/>
                <a:uFillTx/>
                <a:latin typeface="站酷文艺体" panose="02000603000000000000" pitchFamily="2" charset="-122"/>
                <a:ea typeface="站酷文艺体" panose="02000603000000000000" pitchFamily="2" charset="-122"/>
                <a:cs typeface="+mn-cs"/>
              </a:endParaRPr>
            </a:p>
          </p:txBody>
        </p:sp>
        <p:sp>
          <p:nvSpPr>
            <p:cNvPr id="28" name="矩形: 圆角 27"/>
            <p:cNvSpPr/>
            <p:nvPr/>
          </p:nvSpPr>
          <p:spPr>
            <a:xfrm rot="2700000">
              <a:off x="4815412" y="2317109"/>
              <a:ext cx="892531" cy="89253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dirty="0">
                <a:ln>
                  <a:noFill/>
                </a:ln>
                <a:solidFill>
                  <a:srgbClr val="E06650"/>
                </a:solidFill>
                <a:effectLst/>
                <a:uLnTx/>
                <a:uFillTx/>
                <a:latin typeface="站酷文艺体" panose="02000603000000000000" pitchFamily="2" charset="-122"/>
                <a:ea typeface="站酷文艺体" panose="02000603000000000000" pitchFamily="2" charset="-122"/>
                <a:cs typeface="+mn-cs"/>
              </a:endParaRPr>
            </a:p>
          </p:txBody>
        </p:sp>
        <p:sp>
          <p:nvSpPr>
            <p:cNvPr id="29" name="矩形: 圆角 28"/>
            <p:cNvSpPr/>
            <p:nvPr/>
          </p:nvSpPr>
          <p:spPr>
            <a:xfrm rot="2700000">
              <a:off x="6484056" y="4602325"/>
              <a:ext cx="892531" cy="89253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E06650"/>
                </a:solidFill>
                <a:effectLst/>
                <a:uLnTx/>
                <a:uFillTx/>
                <a:latin typeface="站酷文艺体" panose="02000603000000000000" pitchFamily="2" charset="-122"/>
                <a:ea typeface="站酷文艺体" panose="02000603000000000000" pitchFamily="2" charset="-122"/>
                <a:cs typeface="+mn-cs"/>
              </a:endParaRPr>
            </a:p>
          </p:txBody>
        </p:sp>
        <p:sp>
          <p:nvSpPr>
            <p:cNvPr id="30" name="矩形: 圆角 29"/>
            <p:cNvSpPr/>
            <p:nvPr/>
          </p:nvSpPr>
          <p:spPr>
            <a:xfrm rot="2700000">
              <a:off x="4815412" y="4602325"/>
              <a:ext cx="892531" cy="89253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E06650"/>
                </a:solidFill>
                <a:effectLst/>
                <a:uLnTx/>
                <a:uFillTx/>
                <a:latin typeface="站酷文艺体" panose="02000603000000000000" pitchFamily="2" charset="-122"/>
                <a:ea typeface="站酷文艺体" panose="02000603000000000000" pitchFamily="2" charset="-122"/>
                <a:cs typeface="+mn-cs"/>
              </a:endParaRPr>
            </a:p>
          </p:txBody>
        </p:sp>
        <p:sp>
          <p:nvSpPr>
            <p:cNvPr id="31" name="文本框 30"/>
            <p:cNvSpPr txBox="1"/>
            <p:nvPr/>
          </p:nvSpPr>
          <p:spPr>
            <a:xfrm>
              <a:off x="5058952" y="2409431"/>
              <a:ext cx="40544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rgbClr val="649CC7"/>
                  </a:solidFill>
                  <a:effectLst/>
                  <a:uLnTx/>
                  <a:uFillTx/>
                  <a:latin typeface="等线" panose="02010600030101010101" charset="-122"/>
                  <a:ea typeface="等线" panose="02010600030101010101" charset="-122"/>
                  <a:cs typeface="+mn-cs"/>
                </a:rPr>
                <a:t>S</a:t>
              </a:r>
              <a:endParaRPr kumimoji="0" lang="zh-CN" altLang="en-US" sz="4000" b="1" i="0" u="none" strike="noStrike" kern="1200" cap="none" spc="0" normalizeH="0" baseline="0" noProof="0" dirty="0">
                <a:ln>
                  <a:noFill/>
                </a:ln>
                <a:solidFill>
                  <a:srgbClr val="649CC7"/>
                </a:solidFill>
                <a:effectLst/>
                <a:uLnTx/>
                <a:uFillTx/>
                <a:latin typeface="等线" panose="02010600030101010101" charset="-122"/>
                <a:ea typeface="等线" panose="02010600030101010101" charset="-122"/>
                <a:cs typeface="+mn-cs"/>
              </a:endParaRPr>
            </a:p>
          </p:txBody>
        </p:sp>
        <p:sp>
          <p:nvSpPr>
            <p:cNvPr id="32" name="文本框 31"/>
            <p:cNvSpPr txBox="1"/>
            <p:nvPr/>
          </p:nvSpPr>
          <p:spPr>
            <a:xfrm>
              <a:off x="6727596" y="2409431"/>
              <a:ext cx="40544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rgbClr val="649CC7"/>
                  </a:solidFill>
                  <a:effectLst/>
                  <a:uLnTx/>
                  <a:uFillTx/>
                  <a:latin typeface="等线" panose="02010600030101010101" charset="-122"/>
                  <a:ea typeface="等线" panose="02010600030101010101" charset="-122"/>
                  <a:cs typeface="+mn-cs"/>
                </a:rPr>
                <a:t>W</a:t>
              </a:r>
              <a:endParaRPr kumimoji="0" lang="zh-CN" altLang="en-US" sz="4000" b="1" i="0" u="none" strike="noStrike" kern="1200" cap="none" spc="0" normalizeH="0" baseline="0" noProof="0" dirty="0">
                <a:ln>
                  <a:noFill/>
                </a:ln>
                <a:solidFill>
                  <a:srgbClr val="649CC7"/>
                </a:solidFill>
                <a:effectLst/>
                <a:uLnTx/>
                <a:uFillTx/>
                <a:latin typeface="等线" panose="02010600030101010101" charset="-122"/>
                <a:ea typeface="等线" panose="02010600030101010101" charset="-122"/>
                <a:cs typeface="+mn-cs"/>
              </a:endParaRPr>
            </a:p>
          </p:txBody>
        </p:sp>
        <p:sp>
          <p:nvSpPr>
            <p:cNvPr id="33" name="文本框 32"/>
            <p:cNvSpPr txBox="1"/>
            <p:nvPr/>
          </p:nvSpPr>
          <p:spPr>
            <a:xfrm>
              <a:off x="5058952" y="4661087"/>
              <a:ext cx="40544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rgbClr val="649CC7"/>
                  </a:solidFill>
                  <a:effectLst/>
                  <a:uLnTx/>
                  <a:uFillTx/>
                  <a:latin typeface="等线" panose="02010600030101010101" charset="-122"/>
                  <a:ea typeface="等线" panose="02010600030101010101" charset="-122"/>
                  <a:cs typeface="+mn-cs"/>
                </a:rPr>
                <a:t>O</a:t>
              </a:r>
              <a:endParaRPr kumimoji="0" lang="zh-CN" altLang="en-US" sz="4000" b="1" i="0" u="none" strike="noStrike" kern="1200" cap="none" spc="0" normalizeH="0" baseline="0" noProof="0" dirty="0">
                <a:ln>
                  <a:noFill/>
                </a:ln>
                <a:solidFill>
                  <a:srgbClr val="649CC7"/>
                </a:solidFill>
                <a:effectLst/>
                <a:uLnTx/>
                <a:uFillTx/>
                <a:latin typeface="等线" panose="02010600030101010101" charset="-122"/>
                <a:ea typeface="等线" panose="02010600030101010101" charset="-122"/>
                <a:cs typeface="+mn-cs"/>
              </a:endParaRPr>
            </a:p>
          </p:txBody>
        </p:sp>
        <p:sp>
          <p:nvSpPr>
            <p:cNvPr id="34" name="文本框 33"/>
            <p:cNvSpPr txBox="1"/>
            <p:nvPr/>
          </p:nvSpPr>
          <p:spPr>
            <a:xfrm>
              <a:off x="6727596" y="4673974"/>
              <a:ext cx="40544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rgbClr val="649CC7"/>
                  </a:solidFill>
                  <a:effectLst/>
                  <a:uLnTx/>
                  <a:uFillTx/>
                  <a:latin typeface="等线" panose="02010600030101010101" charset="-122"/>
                  <a:ea typeface="等线" panose="02010600030101010101" charset="-122"/>
                  <a:cs typeface="+mn-cs"/>
                </a:rPr>
                <a:t>T</a:t>
              </a:r>
              <a:endParaRPr kumimoji="0" lang="zh-CN" altLang="en-US" sz="4000" b="1" i="0" u="none" strike="noStrike" kern="1200" cap="none" spc="0" normalizeH="0" baseline="0" noProof="0" dirty="0">
                <a:ln>
                  <a:noFill/>
                </a:ln>
                <a:solidFill>
                  <a:srgbClr val="649CC7"/>
                </a:solidFill>
                <a:effectLst/>
                <a:uLnTx/>
                <a:uFillTx/>
                <a:latin typeface="等线" panose="02010600030101010101" charset="-122"/>
                <a:ea typeface="等线" panose="02010600030101010101" charset="-122"/>
                <a:cs typeface="+mn-cs"/>
              </a:endParaRPr>
            </a:p>
          </p:txBody>
        </p:sp>
      </p:grpSp>
      <p:sp>
        <p:nvSpPr>
          <p:cNvPr id="36" name="文本框 35"/>
          <p:cNvSpPr txBox="1"/>
          <p:nvPr/>
        </p:nvSpPr>
        <p:spPr>
          <a:xfrm>
            <a:off x="1028238" y="2681886"/>
            <a:ext cx="2809309" cy="900246"/>
          </a:xfrm>
          <a:prstGeom prst="rect">
            <a:avLst/>
          </a:prstGeom>
          <a:noFill/>
        </p:spPr>
        <p:txBody>
          <a:bodyPr wrap="square" rtlCol="0">
            <a:spAutoFit/>
          </a:bodyPr>
          <a:lstStyle/>
          <a:p>
            <a:pPr lvl="0" algn="r">
              <a:lnSpc>
                <a:spcPct val="150000"/>
              </a:lnSpc>
              <a:defRPr/>
            </a:pPr>
            <a:r>
              <a:rPr lang="en-US" altLang="zh-CN" sz="1200" dirty="0">
                <a:solidFill>
                  <a:schemeClr val="bg1"/>
                </a:solidFill>
                <a:latin typeface="站酷文艺体" panose="02000603000000000000" pitchFamily="2" charset="-122"/>
                <a:ea typeface="站酷文艺体" panose="02000603000000000000" pitchFamily="2" charset="-122"/>
              </a:rPr>
              <a:t>1.</a:t>
            </a:r>
            <a:r>
              <a:rPr lang="zh-CN" altLang="en-US" sz="1200" dirty="0">
                <a:solidFill>
                  <a:schemeClr val="bg1"/>
                </a:solidFill>
                <a:latin typeface="站酷文艺体" panose="02000603000000000000" pitchFamily="2" charset="-122"/>
                <a:ea typeface="站酷文艺体" panose="02000603000000000000" pitchFamily="2" charset="-122"/>
              </a:rPr>
              <a:t>做事比较认真、踏实；</a:t>
            </a:r>
            <a:r>
              <a:rPr lang="en-US" altLang="zh-CN" sz="1200" dirty="0">
                <a:solidFill>
                  <a:schemeClr val="bg1"/>
                </a:solidFill>
                <a:latin typeface="站酷文艺体" panose="02000603000000000000" pitchFamily="2" charset="-122"/>
                <a:ea typeface="站酷文艺体" panose="02000603000000000000" pitchFamily="2" charset="-122"/>
              </a:rPr>
              <a:t>2.</a:t>
            </a:r>
            <a:r>
              <a:rPr lang="zh-CN" altLang="en-US" sz="1200" dirty="0">
                <a:solidFill>
                  <a:schemeClr val="bg1"/>
                </a:solidFill>
                <a:latin typeface="站酷文艺体" panose="02000603000000000000" pitchFamily="2" charset="-122"/>
                <a:ea typeface="站酷文艺体" panose="02000603000000000000" pitchFamily="2" charset="-122"/>
              </a:rPr>
              <a:t>乐观积极的生活态度；</a:t>
            </a:r>
            <a:r>
              <a:rPr lang="en-US" altLang="zh-CN" sz="1200" dirty="0">
                <a:solidFill>
                  <a:schemeClr val="bg1"/>
                </a:solidFill>
                <a:latin typeface="站酷文艺体" panose="02000603000000000000" pitchFamily="2" charset="-122"/>
                <a:ea typeface="站酷文艺体" panose="02000603000000000000" pitchFamily="2" charset="-122"/>
              </a:rPr>
              <a:t>3.</a:t>
            </a:r>
            <a:r>
              <a:rPr lang="zh-CN" altLang="en-US" sz="1200" dirty="0">
                <a:solidFill>
                  <a:schemeClr val="bg1"/>
                </a:solidFill>
                <a:latin typeface="站酷文艺体" panose="02000603000000000000" pitchFamily="2" charset="-122"/>
                <a:ea typeface="站酷文艺体" panose="02000603000000000000" pitchFamily="2" charset="-122"/>
              </a:rPr>
              <a:t>富有极强的责任心、爱心；</a:t>
            </a:r>
            <a:endParaRPr lang="zh-CN" altLang="en-US" sz="1200" dirty="0">
              <a:solidFill>
                <a:schemeClr val="bg1"/>
              </a:solidFill>
              <a:latin typeface="站酷文艺体" panose="02000603000000000000" pitchFamily="2" charset="-122"/>
              <a:ea typeface="站酷文艺体" panose="02000603000000000000" pitchFamily="2" charset="-122"/>
            </a:endParaRPr>
          </a:p>
          <a:p>
            <a:pPr lvl="0" algn="r">
              <a:lnSpc>
                <a:spcPct val="150000"/>
              </a:lnSpc>
              <a:defRPr/>
            </a:pPr>
            <a:r>
              <a:rPr lang="en-US" altLang="zh-CN" sz="1200" dirty="0">
                <a:solidFill>
                  <a:schemeClr val="bg1"/>
                </a:solidFill>
                <a:latin typeface="站酷文艺体" panose="02000603000000000000" pitchFamily="2" charset="-122"/>
                <a:ea typeface="站酷文艺体" panose="02000603000000000000" pitchFamily="2" charset="-122"/>
              </a:rPr>
              <a:t>4. </a:t>
            </a:r>
            <a:r>
              <a:rPr lang="zh-CN" altLang="en-US" sz="1200" dirty="0">
                <a:solidFill>
                  <a:schemeClr val="bg1"/>
                </a:solidFill>
                <a:latin typeface="站酷文艺体" panose="02000603000000000000" pitchFamily="2" charset="-122"/>
                <a:ea typeface="站酷文艺体" panose="02000603000000000000" pitchFamily="2" charset="-122"/>
              </a:rPr>
              <a:t>喜欢思考问题，有一定的分析能力。</a:t>
            </a:r>
            <a:endParaRPr lang="zh-CN" altLang="en-US" sz="1200" dirty="0">
              <a:solidFill>
                <a:schemeClr val="bg1"/>
              </a:solidFill>
              <a:latin typeface="站酷文艺体" panose="02000603000000000000" pitchFamily="2" charset="-122"/>
              <a:ea typeface="站酷文艺体" panose="02000603000000000000" pitchFamily="2" charset="-122"/>
            </a:endParaRPr>
          </a:p>
        </p:txBody>
      </p:sp>
      <p:sp>
        <p:nvSpPr>
          <p:cNvPr id="37" name="文本框 36"/>
          <p:cNvSpPr txBox="1"/>
          <p:nvPr/>
        </p:nvSpPr>
        <p:spPr>
          <a:xfrm flipH="1">
            <a:off x="2927525" y="2288882"/>
            <a:ext cx="961962" cy="52322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优势</a:t>
            </a:r>
            <a:endPar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38" name="文本框 37"/>
          <p:cNvSpPr txBox="1"/>
          <p:nvPr/>
        </p:nvSpPr>
        <p:spPr>
          <a:xfrm flipH="1">
            <a:off x="8284834" y="2681886"/>
            <a:ext cx="2783201" cy="900246"/>
          </a:xfrm>
          <a:prstGeom prst="rect">
            <a:avLst/>
          </a:prstGeom>
          <a:noFill/>
        </p:spPr>
        <p:txBody>
          <a:bodyPr wrap="square" rtlCol="0">
            <a:spAutoFit/>
          </a:bodyPr>
          <a:lstStyle/>
          <a:p>
            <a:pPr lvl="0">
              <a:lnSpc>
                <a:spcPct val="150000"/>
              </a:lnSpc>
              <a:defRPr/>
            </a:pPr>
            <a:r>
              <a:rPr lang="en-US" altLang="zh-CN" sz="1200" dirty="0">
                <a:solidFill>
                  <a:schemeClr val="bg1"/>
                </a:solidFill>
                <a:latin typeface="站酷文艺体" panose="02000603000000000000" pitchFamily="2" charset="-122"/>
                <a:ea typeface="站酷文艺体" panose="02000603000000000000" pitchFamily="2" charset="-122"/>
              </a:rPr>
              <a:t>1.</a:t>
            </a:r>
            <a:r>
              <a:rPr lang="zh-CN" altLang="en-US" sz="1200" dirty="0">
                <a:solidFill>
                  <a:schemeClr val="bg1"/>
                </a:solidFill>
                <a:latin typeface="站酷文艺体" panose="02000603000000000000" pitchFamily="2" charset="-122"/>
                <a:ea typeface="站酷文艺体" panose="02000603000000000000" pitchFamily="2" charset="-122"/>
              </a:rPr>
              <a:t>办事不够细腻，考虑问题不够全面；</a:t>
            </a:r>
            <a:endParaRPr lang="zh-CN" altLang="en-US" sz="1200" dirty="0">
              <a:solidFill>
                <a:schemeClr val="bg1"/>
              </a:solidFill>
              <a:latin typeface="站酷文艺体" panose="02000603000000000000" pitchFamily="2" charset="-122"/>
              <a:ea typeface="站酷文艺体" panose="02000603000000000000" pitchFamily="2" charset="-122"/>
            </a:endParaRPr>
          </a:p>
          <a:p>
            <a:pPr lvl="0">
              <a:lnSpc>
                <a:spcPct val="150000"/>
              </a:lnSpc>
              <a:defRPr/>
            </a:pPr>
            <a:r>
              <a:rPr lang="en-US" altLang="zh-CN" sz="1200" dirty="0">
                <a:solidFill>
                  <a:schemeClr val="bg1"/>
                </a:solidFill>
                <a:latin typeface="站酷文艺体" panose="02000603000000000000" pitchFamily="2" charset="-122"/>
                <a:ea typeface="站酷文艺体" panose="02000603000000000000" pitchFamily="2" charset="-122"/>
              </a:rPr>
              <a:t>2.</a:t>
            </a:r>
            <a:r>
              <a:rPr lang="zh-CN" altLang="en-US" sz="1200" dirty="0">
                <a:solidFill>
                  <a:schemeClr val="bg1"/>
                </a:solidFill>
                <a:latin typeface="站酷文艺体" panose="02000603000000000000" pitchFamily="2" charset="-122"/>
                <a:ea typeface="站酷文艺体" panose="02000603000000000000" pitchFamily="2" charset="-122"/>
              </a:rPr>
              <a:t>做事不够果断；</a:t>
            </a:r>
            <a:r>
              <a:rPr lang="en-US" altLang="zh-CN" sz="1200" dirty="0">
                <a:solidFill>
                  <a:schemeClr val="bg1"/>
                </a:solidFill>
                <a:latin typeface="站酷文艺体" panose="02000603000000000000" pitchFamily="2" charset="-122"/>
                <a:ea typeface="站酷文艺体" panose="02000603000000000000" pitchFamily="2" charset="-122"/>
              </a:rPr>
              <a:t>3.</a:t>
            </a:r>
            <a:r>
              <a:rPr lang="zh-CN" altLang="en-US" sz="1200" dirty="0">
                <a:solidFill>
                  <a:schemeClr val="bg1"/>
                </a:solidFill>
                <a:latin typeface="站酷文艺体" panose="02000603000000000000" pitchFamily="2" charset="-122"/>
                <a:ea typeface="站酷文艺体" panose="02000603000000000000" pitchFamily="2" charset="-122"/>
              </a:rPr>
              <a:t>组织能力和管理人员的能力和经验欠缺。</a:t>
            </a:r>
            <a:endParaRPr lang="zh-CN" altLang="en-US" sz="1200" dirty="0">
              <a:solidFill>
                <a:schemeClr val="bg1"/>
              </a:solidFill>
              <a:latin typeface="站酷文艺体" panose="02000603000000000000" pitchFamily="2" charset="-122"/>
              <a:ea typeface="站酷文艺体" panose="02000603000000000000" pitchFamily="2" charset="-122"/>
            </a:endParaRPr>
          </a:p>
        </p:txBody>
      </p:sp>
      <p:sp>
        <p:nvSpPr>
          <p:cNvPr id="39" name="文本框 38"/>
          <p:cNvSpPr txBox="1"/>
          <p:nvPr/>
        </p:nvSpPr>
        <p:spPr>
          <a:xfrm flipH="1">
            <a:off x="8210758" y="2288882"/>
            <a:ext cx="961962" cy="52322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劣势</a:t>
            </a:r>
            <a:endPar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40" name="文本框 39"/>
          <p:cNvSpPr txBox="1"/>
          <p:nvPr/>
        </p:nvSpPr>
        <p:spPr>
          <a:xfrm>
            <a:off x="1054346" y="4764140"/>
            <a:ext cx="2783201" cy="900246"/>
          </a:xfrm>
          <a:prstGeom prst="rect">
            <a:avLst/>
          </a:prstGeom>
          <a:noFill/>
        </p:spPr>
        <p:txBody>
          <a:bodyPr wrap="square" rtlCol="0">
            <a:spAutoFit/>
          </a:bodyPr>
          <a:lstStyle/>
          <a:p>
            <a:pPr lvl="0" algn="just">
              <a:lnSpc>
                <a:spcPct val="150000"/>
              </a:lnSpc>
              <a:defRPr/>
            </a:pPr>
            <a:r>
              <a:rPr lang="en-US" altLang="zh-CN" sz="1200" dirty="0">
                <a:solidFill>
                  <a:schemeClr val="bg1"/>
                </a:solidFill>
                <a:latin typeface="站酷文艺体" panose="02000603000000000000" pitchFamily="2" charset="-122"/>
                <a:ea typeface="站酷文艺体" panose="02000603000000000000" pitchFamily="2" charset="-122"/>
              </a:rPr>
              <a:t>1.</a:t>
            </a:r>
            <a:r>
              <a:rPr lang="zh-CN" altLang="en-US" sz="1200" dirty="0">
                <a:solidFill>
                  <a:schemeClr val="bg1"/>
                </a:solidFill>
                <a:latin typeface="站酷文艺体" panose="02000603000000000000" pitchFamily="2" charset="-122"/>
                <a:ea typeface="站酷文艺体" panose="02000603000000000000" pitchFamily="2" charset="-122"/>
              </a:rPr>
              <a:t>本专业人才市场的需求量大；</a:t>
            </a:r>
            <a:r>
              <a:rPr lang="en-US" altLang="zh-CN" sz="1200" dirty="0">
                <a:solidFill>
                  <a:schemeClr val="bg1"/>
                </a:solidFill>
                <a:latin typeface="站酷文艺体" panose="02000603000000000000" pitchFamily="2" charset="-122"/>
                <a:ea typeface="站酷文艺体" panose="02000603000000000000" pitchFamily="2" charset="-122"/>
              </a:rPr>
              <a:t>2.</a:t>
            </a:r>
            <a:r>
              <a:rPr lang="zh-CN" altLang="en-US" sz="1200" dirty="0">
                <a:solidFill>
                  <a:schemeClr val="bg1"/>
                </a:solidFill>
                <a:latin typeface="站酷文艺体" panose="02000603000000000000" pitchFamily="2" charset="-122"/>
                <a:ea typeface="站酷文艺体" panose="02000603000000000000" pitchFamily="2" charset="-122"/>
              </a:rPr>
              <a:t>国家扶持相关产业，行业发展前景良好；</a:t>
            </a:r>
            <a:r>
              <a:rPr lang="en-US" altLang="zh-CN" sz="1200" dirty="0">
                <a:solidFill>
                  <a:schemeClr val="bg1"/>
                </a:solidFill>
                <a:latin typeface="站酷文艺体" panose="02000603000000000000" pitchFamily="2" charset="-122"/>
                <a:ea typeface="站酷文艺体" panose="02000603000000000000" pitchFamily="2" charset="-122"/>
              </a:rPr>
              <a:t>3.</a:t>
            </a:r>
            <a:r>
              <a:rPr lang="zh-CN" altLang="en-US" sz="1200" dirty="0">
                <a:solidFill>
                  <a:schemeClr val="bg1"/>
                </a:solidFill>
                <a:latin typeface="站酷文艺体" panose="02000603000000000000" pitchFamily="2" charset="-122"/>
                <a:ea typeface="站酷文艺体" panose="02000603000000000000" pitchFamily="2" charset="-122"/>
              </a:rPr>
              <a:t>大量的学习机会可以不断提升竞争实力。</a:t>
            </a:r>
            <a:endParaRPr lang="zh-CN" altLang="en-US" sz="1200" dirty="0">
              <a:solidFill>
                <a:schemeClr val="bg1"/>
              </a:solidFill>
              <a:latin typeface="站酷文艺体" panose="02000603000000000000" pitchFamily="2" charset="-122"/>
              <a:ea typeface="站酷文艺体" panose="02000603000000000000" pitchFamily="2" charset="-122"/>
            </a:endParaRPr>
          </a:p>
        </p:txBody>
      </p:sp>
      <p:sp>
        <p:nvSpPr>
          <p:cNvPr id="41" name="文本框 40"/>
          <p:cNvSpPr txBox="1"/>
          <p:nvPr/>
        </p:nvSpPr>
        <p:spPr>
          <a:xfrm flipH="1">
            <a:off x="2927525" y="4383119"/>
            <a:ext cx="961962" cy="52322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机会</a:t>
            </a:r>
            <a:endPar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
        <p:nvSpPr>
          <p:cNvPr id="42" name="文本框 41"/>
          <p:cNvSpPr txBox="1"/>
          <p:nvPr/>
        </p:nvSpPr>
        <p:spPr>
          <a:xfrm flipH="1">
            <a:off x="8374270" y="4764140"/>
            <a:ext cx="2783201" cy="900246"/>
          </a:xfrm>
          <a:prstGeom prst="rect">
            <a:avLst/>
          </a:prstGeom>
          <a:noFill/>
        </p:spPr>
        <p:txBody>
          <a:bodyPr wrap="square" rtlCol="0">
            <a:spAutoFit/>
          </a:bodyPr>
          <a:lstStyle/>
          <a:p>
            <a:pPr lvl="0">
              <a:lnSpc>
                <a:spcPct val="150000"/>
              </a:lnSpc>
              <a:defRPr/>
            </a:pPr>
            <a:r>
              <a:rPr lang="en-US" altLang="zh-CN" sz="1200" dirty="0">
                <a:solidFill>
                  <a:schemeClr val="bg1"/>
                </a:solidFill>
                <a:latin typeface="站酷文艺体" panose="02000603000000000000" pitchFamily="2" charset="-122"/>
                <a:ea typeface="站酷文艺体" panose="02000603000000000000" pitchFamily="2" charset="-122"/>
              </a:rPr>
              <a:t>1.</a:t>
            </a:r>
            <a:r>
              <a:rPr lang="zh-CN" altLang="en-US" sz="1200" dirty="0">
                <a:solidFill>
                  <a:schemeClr val="bg1"/>
                </a:solidFill>
                <a:latin typeface="站酷文艺体" panose="02000603000000000000" pitchFamily="2" charset="-122"/>
                <a:ea typeface="站酷文艺体" panose="02000603000000000000" pitchFamily="2" charset="-122"/>
              </a:rPr>
              <a:t>公司及用人单位对毕业生的要求提高，更需要有经验人才；</a:t>
            </a:r>
            <a:r>
              <a:rPr lang="en-US" altLang="zh-CN" sz="1200" dirty="0">
                <a:solidFill>
                  <a:schemeClr val="bg1"/>
                </a:solidFill>
                <a:latin typeface="站酷文艺体" panose="02000603000000000000" pitchFamily="2" charset="-122"/>
                <a:ea typeface="站酷文艺体" panose="02000603000000000000" pitchFamily="2" charset="-122"/>
              </a:rPr>
              <a:t>2.</a:t>
            </a:r>
            <a:r>
              <a:rPr lang="zh-CN" altLang="en-US" sz="1200" dirty="0">
                <a:solidFill>
                  <a:schemeClr val="bg1"/>
                </a:solidFill>
                <a:latin typeface="站酷文艺体" panose="02000603000000000000" pitchFamily="2" charset="-122"/>
                <a:ea typeface="站酷文艺体" panose="02000603000000000000" pitchFamily="2" charset="-122"/>
              </a:rPr>
              <a:t>同辈的竞争大，优秀的人才也多。</a:t>
            </a:r>
            <a:endParaRPr lang="zh-CN" altLang="en-US" sz="1200" dirty="0">
              <a:solidFill>
                <a:schemeClr val="bg1"/>
              </a:solidFill>
              <a:latin typeface="站酷文艺体" panose="02000603000000000000" pitchFamily="2" charset="-122"/>
              <a:ea typeface="站酷文艺体" panose="02000603000000000000" pitchFamily="2" charset="-122"/>
            </a:endParaRPr>
          </a:p>
        </p:txBody>
      </p:sp>
      <p:sp>
        <p:nvSpPr>
          <p:cNvPr id="43" name="文本框 42"/>
          <p:cNvSpPr txBox="1"/>
          <p:nvPr/>
        </p:nvSpPr>
        <p:spPr>
          <a:xfrm flipH="1">
            <a:off x="8364645" y="4383119"/>
            <a:ext cx="961962" cy="52322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威胁</a:t>
            </a:r>
            <a:endParaRPr kumimoji="0" lang="zh-CN" altLang="en-US" sz="28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4A4CC"/>
        </a:solidFill>
        <a:effectLst/>
      </p:bgPr>
    </p:bg>
    <p:spTree>
      <p:nvGrpSpPr>
        <p:cNvPr id="1" name=""/>
        <p:cNvGrpSpPr/>
        <p:nvPr/>
      </p:nvGrpSpPr>
      <p:grpSpPr>
        <a:xfrm>
          <a:off x="0" y="0"/>
          <a:ext cx="0" cy="0"/>
          <a:chOff x="0" y="0"/>
          <a:chExt cx="0" cy="0"/>
        </a:xfrm>
      </p:grpSpPr>
      <p:sp>
        <p:nvSpPr>
          <p:cNvPr id="38" name="文本框 37"/>
          <p:cNvSpPr txBox="1"/>
          <p:nvPr/>
        </p:nvSpPr>
        <p:spPr>
          <a:xfrm>
            <a:off x="4660900" y="510897"/>
            <a:ext cx="28702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rPr>
              <a:t>环境分析</a:t>
            </a:r>
            <a:endParaRPr kumimoji="0" lang="zh-CN" altLang="en-US" sz="4400" b="0" i="0" u="none" strike="noStrike" kern="1200" cap="none" spc="0" normalizeH="0" baseline="0" noProof="0" dirty="0">
              <a:ln>
                <a:noFill/>
              </a:ln>
              <a:solidFill>
                <a:schemeClr val="bg1"/>
              </a:solidFill>
              <a:effectLst/>
              <a:uLnTx/>
              <a:uFillTx/>
              <a:latin typeface="站酷文艺体" panose="02000603000000000000" pitchFamily="2" charset="-122"/>
              <a:ea typeface="站酷文艺体" panose="02000603000000000000" pitchFamily="2" charset="-122"/>
              <a:cs typeface="+mn-cs"/>
            </a:endParaRPr>
          </a:p>
        </p:txBody>
      </p:sp>
      <p:cxnSp>
        <p:nvCxnSpPr>
          <p:cNvPr id="39" name="直接连接符 38"/>
          <p:cNvCxnSpPr/>
          <p:nvPr/>
        </p:nvCxnSpPr>
        <p:spPr>
          <a:xfrm>
            <a:off x="5778500" y="1443049"/>
            <a:ext cx="635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等腰三角形 39"/>
          <p:cNvSpPr/>
          <p:nvPr/>
        </p:nvSpPr>
        <p:spPr>
          <a:xfrm rot="16200000">
            <a:off x="5664705" y="2431052"/>
            <a:ext cx="142059" cy="180287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41" name="等腰三角形 40"/>
          <p:cNvSpPr/>
          <p:nvPr/>
        </p:nvSpPr>
        <p:spPr>
          <a:xfrm rot="5400000">
            <a:off x="6740621" y="3090928"/>
            <a:ext cx="276226" cy="48312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42" name="等腰三角形 41"/>
          <p:cNvSpPr/>
          <p:nvPr/>
        </p:nvSpPr>
        <p:spPr>
          <a:xfrm rot="5400000" flipH="1">
            <a:off x="6385238" y="3644836"/>
            <a:ext cx="142059" cy="180287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43" name="等腰三角形 42"/>
          <p:cNvSpPr/>
          <p:nvPr/>
        </p:nvSpPr>
        <p:spPr>
          <a:xfrm rot="16200000" flipH="1">
            <a:off x="5175154" y="4304712"/>
            <a:ext cx="276226" cy="48312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44" name="椭圆 43"/>
          <p:cNvSpPr/>
          <p:nvPr/>
        </p:nvSpPr>
        <p:spPr>
          <a:xfrm>
            <a:off x="796733" y="1894829"/>
            <a:ext cx="3950991" cy="395099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45" name="文本框 44"/>
          <p:cNvSpPr txBox="1"/>
          <p:nvPr/>
        </p:nvSpPr>
        <p:spPr>
          <a:xfrm>
            <a:off x="1972582" y="2843123"/>
            <a:ext cx="16183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公司环境</a:t>
            </a:r>
            <a:endParaRPr kumimoji="0" lang="zh-CN" altLang="en-US" sz="2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46" name="文本框 45"/>
          <p:cNvSpPr txBox="1"/>
          <p:nvPr/>
        </p:nvSpPr>
        <p:spPr>
          <a:xfrm>
            <a:off x="1489983" y="3318610"/>
            <a:ext cx="2583542" cy="1538883"/>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rPr>
              <a:t>任何公司和企业都是一个效率化的组织，对人才的要求高。公司提供的平台促进个人成长。</a:t>
            </a:r>
            <a:endParaRPr kumimoji="0" lang="en-US" altLang="zh-CN" sz="16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
        <p:nvSpPr>
          <p:cNvPr id="47" name="椭圆 46"/>
          <p:cNvSpPr/>
          <p:nvPr/>
        </p:nvSpPr>
        <p:spPr>
          <a:xfrm>
            <a:off x="7444276" y="1894829"/>
            <a:ext cx="3950991" cy="395099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站酷文艺体" panose="02000603000000000000" pitchFamily="2" charset="-122"/>
              <a:ea typeface="站酷文艺体" panose="02000603000000000000" pitchFamily="2" charset="-122"/>
              <a:cs typeface="+mn-cs"/>
            </a:endParaRPr>
          </a:p>
        </p:txBody>
      </p:sp>
      <p:sp>
        <p:nvSpPr>
          <p:cNvPr id="48" name="文本框 47"/>
          <p:cNvSpPr txBox="1"/>
          <p:nvPr/>
        </p:nvSpPr>
        <p:spPr>
          <a:xfrm>
            <a:off x="8620125" y="2843123"/>
            <a:ext cx="16183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社会环境</a:t>
            </a:r>
            <a:endParaRPr kumimoji="0" lang="zh-CN" altLang="en-US" sz="24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49" name="文本框 48"/>
          <p:cNvSpPr txBox="1"/>
          <p:nvPr/>
        </p:nvSpPr>
        <p:spPr>
          <a:xfrm>
            <a:off x="8184707" y="3318610"/>
            <a:ext cx="2583542" cy="1538883"/>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rPr>
              <a:t>社会是一个大熔炉，既有情也无情。想要在社会上取得立足之地必须得有一技之长。</a:t>
            </a:r>
            <a:endParaRPr kumimoji="0" lang="en-US" altLang="zh-CN" sz="1600" b="0"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Calibri" panose="020F050202020403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4" name="椭圆 23"/>
          <p:cNvSpPr/>
          <p:nvPr/>
        </p:nvSpPr>
        <p:spPr>
          <a:xfrm>
            <a:off x="3353329" y="676576"/>
            <a:ext cx="5504849" cy="550484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a:ea typeface="站酷文艺体" panose="02000603000000000000" pitchFamily="2" charset="-122"/>
              <a:cs typeface="+mn-cs"/>
            </a:endParaRPr>
          </a:p>
        </p:txBody>
      </p:sp>
      <p:sp>
        <p:nvSpPr>
          <p:cNvPr id="28" name="椭圆 27"/>
          <p:cNvSpPr/>
          <p:nvPr/>
        </p:nvSpPr>
        <p:spPr>
          <a:xfrm>
            <a:off x="3626306" y="949553"/>
            <a:ext cx="4958894" cy="4958894"/>
          </a:xfrm>
          <a:prstGeom prst="ellipse">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Arial" panose="020B0604020202020204"/>
              <a:ea typeface="站酷文艺体" panose="02000603000000000000" pitchFamily="2" charset="-122"/>
              <a:cs typeface="+mn-cs"/>
            </a:endParaRPr>
          </a:p>
        </p:txBody>
      </p:sp>
      <p:sp>
        <p:nvSpPr>
          <p:cNvPr id="29" name="文本框 28"/>
          <p:cNvSpPr txBox="1"/>
          <p:nvPr/>
        </p:nvSpPr>
        <p:spPr>
          <a:xfrm>
            <a:off x="3874858" y="3429000"/>
            <a:ext cx="4461791" cy="923330"/>
          </a:xfrm>
          <a:prstGeom prst="rect">
            <a:avLst/>
          </a:prstGeom>
          <a:noFill/>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rPr>
              <a:t>个人职业定位</a:t>
            </a:r>
            <a:endParaRPr kumimoji="0" lang="zh-CN" altLang="en-US" sz="5400" b="1" i="0" u="none" strike="noStrike" kern="1200" cap="none" spc="0" normalizeH="0" baseline="0" noProof="0" dirty="0">
              <a:ln>
                <a:noFill/>
              </a:ln>
              <a:solidFill>
                <a:srgbClr val="649CC7"/>
              </a:solidFill>
              <a:effectLst/>
              <a:uLnTx/>
              <a:uFillTx/>
              <a:latin typeface="站酷文艺体" panose="02000603000000000000" pitchFamily="2" charset="-122"/>
              <a:ea typeface="站酷文艺体" panose="02000603000000000000" pitchFamily="2" charset="-122"/>
              <a:cs typeface="+mn-cs"/>
            </a:endParaRPr>
          </a:p>
        </p:txBody>
      </p:sp>
      <p:sp>
        <p:nvSpPr>
          <p:cNvPr id="30" name="文本框 29"/>
          <p:cNvSpPr txBox="1"/>
          <p:nvPr/>
        </p:nvSpPr>
        <p:spPr>
          <a:xfrm>
            <a:off x="4223207" y="4311403"/>
            <a:ext cx="3765092" cy="438838"/>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649CC7"/>
                </a:solidFill>
                <a:effectLst/>
                <a:uLnTx/>
                <a:uFillTx/>
                <a:latin typeface="Arial" panose="020B0604020202020204" pitchFamily="34" charset="0"/>
                <a:ea typeface="站酷文艺体" panose="02000603000000000000" pitchFamily="2" charset="-122"/>
                <a:cs typeface="Arial" panose="020B0604020202020204" pitchFamily="34" charset="0"/>
              </a:rPr>
              <a:t>Add your title here Add your title here Add your title here Add your title here Add your title here Add your title here Add your title here</a:t>
            </a:r>
            <a:endParaRPr kumimoji="0" lang="zh-CN" altLang="en-US" sz="900" b="0" i="0" u="none" strike="noStrike" kern="1200" cap="none" spc="0" normalizeH="0" baseline="0" noProof="0" dirty="0">
              <a:ln>
                <a:noFill/>
              </a:ln>
              <a:solidFill>
                <a:srgbClr val="649CC7"/>
              </a:solidFill>
              <a:effectLst/>
              <a:uLnTx/>
              <a:uFillTx/>
              <a:latin typeface="Arial" panose="020B0604020202020204" pitchFamily="34" charset="0"/>
              <a:ea typeface="站酷文艺体" panose="02000603000000000000" pitchFamily="2" charset="-122"/>
              <a:cs typeface="Arial" panose="020B0604020202020204" pitchFamily="34" charset="0"/>
            </a:endParaRPr>
          </a:p>
        </p:txBody>
      </p:sp>
      <p:sp>
        <p:nvSpPr>
          <p:cNvPr id="31" name="文本框 30"/>
          <p:cNvSpPr txBox="1"/>
          <p:nvPr/>
        </p:nvSpPr>
        <p:spPr>
          <a:xfrm>
            <a:off x="5248964" y="1361934"/>
            <a:ext cx="1713578" cy="221599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3800" b="0" i="0" u="none" strike="noStrike" kern="1200" cap="none" spc="0" normalizeH="0" baseline="0" noProof="0" dirty="0">
                <a:ln>
                  <a:noFill/>
                </a:ln>
                <a:solidFill>
                  <a:srgbClr val="649CC7"/>
                </a:solidFill>
                <a:effectLst>
                  <a:outerShdw dist="63500" dir="2400000" algn="ctr" rotWithShape="0">
                    <a:srgbClr val="649CC7">
                      <a:alpha val="70000"/>
                    </a:srgbClr>
                  </a:outerShdw>
                </a:effectLst>
                <a:uLnTx/>
                <a:uFillTx/>
                <a:latin typeface="站酷小薇LOGO体" panose="02010600010101010101" pitchFamily="2" charset="-122"/>
                <a:ea typeface="站酷小薇LOGO体" panose="02010600010101010101" pitchFamily="2" charset="-122"/>
                <a:cs typeface="+mn-cs"/>
              </a:rPr>
              <a:t>03</a:t>
            </a:r>
            <a:endParaRPr kumimoji="0" lang="zh-CN" altLang="en-US" sz="13800" b="0" i="0" u="none" strike="noStrike" kern="1200" cap="none" spc="0" normalizeH="0" baseline="0" noProof="0" dirty="0">
              <a:ln>
                <a:noFill/>
              </a:ln>
              <a:solidFill>
                <a:srgbClr val="649CC7"/>
              </a:solidFill>
              <a:effectLst>
                <a:outerShdw dist="63500" dir="2400000" algn="ctr" rotWithShape="0">
                  <a:srgbClr val="649CC7">
                    <a:alpha val="70000"/>
                  </a:srgbClr>
                </a:outerShdw>
              </a:effectLst>
              <a:uLnTx/>
              <a:uFillTx/>
              <a:latin typeface="站酷小薇LOGO体" panose="02010600010101010101" pitchFamily="2" charset="-122"/>
              <a:ea typeface="站酷小薇LOGO体" panose="02010600010101010101"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2954</Words>
  <Application>WPS 演示</Application>
  <PresentationFormat>宽屏</PresentationFormat>
  <Paragraphs>244</Paragraphs>
  <Slides>18</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18</vt:i4>
      </vt:variant>
    </vt:vector>
  </HeadingPairs>
  <TitlesOfParts>
    <vt:vector size="31" baseType="lpstr">
      <vt:lpstr>Arial</vt:lpstr>
      <vt:lpstr>宋体</vt:lpstr>
      <vt:lpstr>Wingdings</vt:lpstr>
      <vt:lpstr>站酷文艺体</vt:lpstr>
      <vt:lpstr>Arial</vt:lpstr>
      <vt:lpstr>等线</vt:lpstr>
      <vt:lpstr>站酷小薇LOGO体</vt:lpstr>
      <vt:lpstr>Calibri</vt:lpstr>
      <vt:lpstr>思源宋体 CN</vt:lpstr>
      <vt:lpstr>Source Han Sans Regular</vt:lpstr>
      <vt:lpstr>Segoe Print</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樊 谕</dc:creator>
  <cp:lastModifiedBy>kingsoft</cp:lastModifiedBy>
  <cp:revision>10</cp:revision>
  <dcterms:created xsi:type="dcterms:W3CDTF">2020-02-21T12:00:00Z</dcterms:created>
  <dcterms:modified xsi:type="dcterms:W3CDTF">2022-10-19T21:31:10Z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CE0FA43D75D44F4D822538F4750FCD4B</vt:lpwstr>
  </property>
  <property fmtid="{D5CDD505-2E9C-101B-9397-08002B2CF9AE}" pid="3" name="KSOProductBuildVer">
    <vt:lpwstr>2052-11.1.0.11158</vt:lpwstr>
  </property>
  <property fmtid="{D5CDD505-2E9C-101B-9397-08002B2CF9AE}" pid="4" name="KSOTemplateUUID">
    <vt:lpwstr>v1.0_mb_kEJcZbpISBVvIgSjY0PbWQ==</vt:lpwstr>
  </property>
</Properties>
</file>

<file path=docProps/thumbnail.jpeg>
</file>